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 id="2147483694" r:id="rId4"/>
    <p:sldMasterId id="2147483711" r:id="rId5"/>
  </p:sldMasterIdLst>
  <p:notesMasterIdLst>
    <p:notesMasterId r:id="rId21"/>
  </p:notesMasterIdLst>
  <p:handoutMasterIdLst>
    <p:handoutMasterId r:id="rId22"/>
  </p:handoutMasterIdLst>
  <p:sldIdLst>
    <p:sldId id="256" r:id="rId6"/>
    <p:sldId id="323" r:id="rId7"/>
    <p:sldId id="324" r:id="rId8"/>
    <p:sldId id="332" r:id="rId9"/>
    <p:sldId id="329" r:id="rId10"/>
    <p:sldId id="325" r:id="rId11"/>
    <p:sldId id="330" r:id="rId12"/>
    <p:sldId id="365" r:id="rId13"/>
    <p:sldId id="363" r:id="rId14"/>
    <p:sldId id="366" r:id="rId15"/>
    <p:sldId id="367" r:id="rId16"/>
    <p:sldId id="368" r:id="rId17"/>
    <p:sldId id="369" r:id="rId18"/>
    <p:sldId id="375" r:id="rId19"/>
    <p:sldId id="371" r:id="rId20"/>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7" clrIdx="0">
    <p:extLst/>
  </p:cmAuthor>
  <p:cmAuthor id="2" name="Microsoft Office User" initials="Office [2]" lastIdx="1" clrIdx="1"/>
  <p:cmAuthor id="3" name="Microsoft Office User" initials="Office [3]" lastIdx="1" clrIdx="2">
    <p:extLst/>
  </p:cmAuthor>
  <p:cmAuthor id="4" name="Centre AJEFS" initials="CA" lastIdx="11" clrIdx="3">
    <p:extLst>
      <p:ext uri="{19B8F6BF-5375-455C-9EA6-DF929625EA0E}">
        <p15:presenceInfo xmlns:p15="http://schemas.microsoft.com/office/powerpoint/2012/main" userId="a394d422d69baa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1" autoAdjust="0"/>
    <p:restoredTop sz="80129" autoAdjust="0"/>
  </p:normalViewPr>
  <p:slideViewPr>
    <p:cSldViewPr>
      <p:cViewPr varScale="1">
        <p:scale>
          <a:sx n="74" d="100"/>
          <a:sy n="74" d="100"/>
        </p:scale>
        <p:origin x="1818" y="60"/>
      </p:cViewPr>
      <p:guideLst>
        <p:guide orient="horz" pos="2160"/>
        <p:guide pos="2880"/>
      </p:guideLst>
    </p:cSldViewPr>
  </p:slideViewPr>
  <p:outlineViewPr>
    <p:cViewPr>
      <p:scale>
        <a:sx n="33" d="100"/>
        <a:sy n="33" d="100"/>
      </p:scale>
      <p:origin x="0" y="-23144"/>
    </p:cViewPr>
  </p:outlineViewPr>
  <p:notesTextViewPr>
    <p:cViewPr>
      <p:scale>
        <a:sx n="3" d="2"/>
        <a:sy n="3" d="2"/>
      </p:scale>
      <p:origin x="0" y="0"/>
    </p:cViewPr>
  </p:notesTextViewPr>
  <p:sorterViewPr>
    <p:cViewPr>
      <p:scale>
        <a:sx n="66" d="100"/>
        <a:sy n="66" d="100"/>
      </p:scale>
      <p:origin x="0" y="-84"/>
    </p:cViewPr>
  </p:sorterViewPr>
  <p:notesViewPr>
    <p:cSldViewPr>
      <p:cViewPr>
        <p:scale>
          <a:sx n="115" d="100"/>
          <a:sy n="115" d="100"/>
        </p:scale>
        <p:origin x="2220" y="-2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smtClean="0"/>
            <a:t> Facilitation </a:t>
          </a:r>
          <a:endParaRPr lang="fr-CA" sz="3200" b="1" dirty="0"/>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smtClean="0"/>
            <a:t>Support</a:t>
          </a:r>
          <a:endParaRPr lang="fr-CA" sz="3200" b="1" dirty="0"/>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D2C86488-D253-7341-94EB-BBC8C8239D06}" type="presOf" srcId="{56DA7BBB-773D-4586-A42F-B58CB647B886}" destId="{F79EA079-BA7A-436E-8C30-81DBB6D1965D}" srcOrd="0" destOrd="0" presId="urn:microsoft.com/office/officeart/2005/8/layout/target1"/>
    <dgm:cxn modelId="{1A89C7BE-AB83-4ED6-8168-42EA8FA71344}" srcId="{56DA7BBB-773D-4586-A42F-B58CB647B886}" destId="{FD3018AE-F22E-4DC1-BBD9-F7189A2DF057}" srcOrd="1" destOrd="0" parTransId="{CD70FB82-5DA2-4F8A-AC03-772EA77508D6}" sibTransId="{DAAE5879-3463-496F-A8CB-A85DB554DF68}"/>
    <dgm:cxn modelId="{E140F8D3-7201-DA42-A736-26F19418D6C5}" type="presOf" srcId="{8D468A7C-A0C8-4E15-9575-0062EE8AAB93}" destId="{970D998A-ABDC-4195-88BA-764606498C58}" srcOrd="0" destOrd="0" presId="urn:microsoft.com/office/officeart/2005/8/layout/target1"/>
    <dgm:cxn modelId="{6F42DDE5-7ADE-2545-AFB7-5F30D2EEFC62}" type="presOf" srcId="{1801159F-D9E5-44D8-836B-06471CE4E069}" destId="{A0BE8AB9-A79C-4E28-AE38-9B1DB431E384}" srcOrd="0" destOrd="0" presId="urn:microsoft.com/office/officeart/2005/8/layout/target1"/>
    <dgm:cxn modelId="{2089898A-7206-664D-BB99-463D9D331922}" type="presOf" srcId="{FD3018AE-F22E-4DC1-BBD9-F7189A2DF057}" destId="{0C22F010-887A-40DD-ABC9-9CA4EE1C9C13}"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F2D4D65B-0B9E-4C85-B4E8-1E88894AC0FC}" srcId="{56DA7BBB-773D-4586-A42F-B58CB647B886}" destId="{8D468A7C-A0C8-4E15-9575-0062EE8AAB93}" srcOrd="0" destOrd="0" parTransId="{017944E2-A45D-4EDB-BC5F-BB41FAEABA7A}" sibTransId="{7B74670E-9FC3-4FA9-B27F-35DE71CD5248}"/>
    <dgm:cxn modelId="{882DAC5A-17B0-40BE-9B86-5A520567AA97}" srcId="{56DA7BBB-773D-4586-A42F-B58CB647B886}" destId="{1801159F-D9E5-44D8-836B-06471CE4E069}" srcOrd="2" destOrd="0" parTransId="{AEF5EDDF-ACDC-4A80-B9C1-3C19F8B61776}" sibTransId="{A5EB9C4F-9A1A-4640-BE51-537FE2535D1E}"/>
    <dgm:cxn modelId="{E65ACD53-EA0B-9241-A3F2-E3A67B589669}" type="presOf" srcId="{93340A98-6355-4F1A-8A4A-C0BBC38D311C}" destId="{2BD16DF5-C436-40A9-BD59-D01978CC760D}" srcOrd="0" destOrd="0" presId="urn:microsoft.com/office/officeart/2005/8/layout/target1"/>
    <dgm:cxn modelId="{A0613B6D-1EE9-4E4A-8D77-296F997717CC}" type="presParOf" srcId="{F79EA079-BA7A-436E-8C30-81DBB6D1965D}" destId="{216C6BDA-3545-48A7-8E7A-DF6507D2E629}" srcOrd="0" destOrd="0" presId="urn:microsoft.com/office/officeart/2005/8/layout/target1"/>
    <dgm:cxn modelId="{4FF84D65-6855-B049-AB6B-418C85C4F1E0}" type="presParOf" srcId="{F79EA079-BA7A-436E-8C30-81DBB6D1965D}" destId="{970D998A-ABDC-4195-88BA-764606498C58}" srcOrd="1" destOrd="0" presId="urn:microsoft.com/office/officeart/2005/8/layout/target1"/>
    <dgm:cxn modelId="{2697241B-7C8D-3C4C-B9A0-E191DFAB7AE2}" type="presParOf" srcId="{F79EA079-BA7A-436E-8C30-81DBB6D1965D}" destId="{94D2823B-B400-46A4-B668-C113EC3E9242}" srcOrd="2" destOrd="0" presId="urn:microsoft.com/office/officeart/2005/8/layout/target1"/>
    <dgm:cxn modelId="{E6118C53-CCEA-ED44-802F-51C9C32DF251}" type="presParOf" srcId="{F79EA079-BA7A-436E-8C30-81DBB6D1965D}" destId="{15C23446-BEB0-493E-B754-51D896DD0CCA}" srcOrd="3" destOrd="0" presId="urn:microsoft.com/office/officeart/2005/8/layout/target1"/>
    <dgm:cxn modelId="{BA69E499-B604-7A4D-A1EE-F3E35F5F718B}" type="presParOf" srcId="{F79EA079-BA7A-436E-8C30-81DBB6D1965D}" destId="{0B7A72B8-7714-439D-9744-9F4EB74EDC09}" srcOrd="4" destOrd="0" presId="urn:microsoft.com/office/officeart/2005/8/layout/target1"/>
    <dgm:cxn modelId="{1C915E9A-2AE7-424B-82CE-A04732F778FB}" type="presParOf" srcId="{F79EA079-BA7A-436E-8C30-81DBB6D1965D}" destId="{0C22F010-887A-40DD-ABC9-9CA4EE1C9C13}" srcOrd="5" destOrd="0" presId="urn:microsoft.com/office/officeart/2005/8/layout/target1"/>
    <dgm:cxn modelId="{6AA50CEC-CCE8-E24A-8A36-7E8221F83530}" type="presParOf" srcId="{F79EA079-BA7A-436E-8C30-81DBB6D1965D}" destId="{A327532A-BF94-4E03-9B6E-1286C9119E73}" srcOrd="6" destOrd="0" presId="urn:microsoft.com/office/officeart/2005/8/layout/target1"/>
    <dgm:cxn modelId="{0C1728D7-0E26-4542-91E3-056B4DA0B02D}" type="presParOf" srcId="{F79EA079-BA7A-436E-8C30-81DBB6D1965D}" destId="{A8E9E189-F8F7-451D-871A-139AE9899AAD}" srcOrd="7" destOrd="0" presId="urn:microsoft.com/office/officeart/2005/8/layout/target1"/>
    <dgm:cxn modelId="{4F9670B5-DB45-574D-A832-59900AB2B5B5}" type="presParOf" srcId="{F79EA079-BA7A-436E-8C30-81DBB6D1965D}" destId="{99434A8E-E335-4D98-846F-DC281880ACBF}" srcOrd="8" destOrd="0" presId="urn:microsoft.com/office/officeart/2005/8/layout/target1"/>
    <dgm:cxn modelId="{ADC69018-4BE9-944D-B9F8-CBCA4AB46A89}" type="presParOf" srcId="{F79EA079-BA7A-436E-8C30-81DBB6D1965D}" destId="{A0BE8AB9-A79C-4E28-AE38-9B1DB431E384}" srcOrd="9" destOrd="0" presId="urn:microsoft.com/office/officeart/2005/8/layout/target1"/>
    <dgm:cxn modelId="{369550D8-905A-5E49-8E64-448AA8873797}" type="presParOf" srcId="{F79EA079-BA7A-436E-8C30-81DBB6D1965D}" destId="{DBF388A8-5C60-4EA4-B782-354483B22998}" srcOrd="10" destOrd="0" presId="urn:microsoft.com/office/officeart/2005/8/layout/target1"/>
    <dgm:cxn modelId="{26E8C1B4-5BC3-6C4D-B879-A53BF13BAFC8}" type="presParOf" srcId="{F79EA079-BA7A-436E-8C30-81DBB6D1965D}" destId="{E4B0585F-FF47-486A-8037-C975BF0288D3}" srcOrd="11" destOrd="0" presId="urn:microsoft.com/office/officeart/2005/8/layout/target1"/>
    <dgm:cxn modelId="{362878AE-0434-8E45-8A1B-78E8FC796F7B}" type="presParOf" srcId="{F79EA079-BA7A-436E-8C30-81DBB6D1965D}" destId="{289837DD-1DB9-4398-A771-381391EA4861}" srcOrd="12" destOrd="0" presId="urn:microsoft.com/office/officeart/2005/8/layout/target1"/>
    <dgm:cxn modelId="{1481F3F6-C175-0D46-B179-4BC868A656A4}" type="presParOf" srcId="{F79EA079-BA7A-436E-8C30-81DBB6D1965D}" destId="{2BD16DF5-C436-40A9-BD59-D01978CC760D}" srcOrd="13" destOrd="0" presId="urn:microsoft.com/office/officeart/2005/8/layout/target1"/>
    <dgm:cxn modelId="{F61D1967-F7D8-FE46-A505-37FEB1F5EE1F}" type="presParOf" srcId="{F79EA079-BA7A-436E-8C30-81DBB6D1965D}" destId="{18189506-6AD8-42BA-84A1-A4C7E6188CCA}" srcOrd="14" destOrd="0" presId="urn:microsoft.com/office/officeart/2005/8/layout/target1"/>
    <dgm:cxn modelId="{89BE3A98-5B6A-0D46-A74B-F397E4F38E6D}"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0">
              <a:buFont typeface="Wingdings" panose="05000000000000000000" pitchFamily="2" charset="2"/>
              <a:buNone/>
            </a:pPr>
            <a:r>
              <a:rPr lang="en-CA" noProof="0" dirty="0" smtClean="0"/>
              <a:t>This webinar</a:t>
            </a:r>
            <a:r>
              <a:rPr lang="en-CA" baseline="0" noProof="0" dirty="0" smtClean="0"/>
              <a:t> is primarily addressed to</a:t>
            </a:r>
            <a:r>
              <a:rPr lang="en-CA" noProof="0" dirty="0" smtClean="0"/>
              <a:t>:</a:t>
            </a:r>
          </a:p>
          <a:p>
            <a:pPr marL="342900" lvl="1" indent="-342900">
              <a:buFont typeface="Wingdings" panose="05000000000000000000" pitchFamily="2" charset="2"/>
              <a:buChar char="§"/>
            </a:pPr>
            <a:r>
              <a:rPr lang="en-CA" noProof="0" dirty="0" smtClean="0"/>
              <a:t>Anglophone</a:t>
            </a:r>
            <a:r>
              <a:rPr lang="en-CA" baseline="0" noProof="0" dirty="0" smtClean="0"/>
              <a:t> and Francophone legal professionals working in the Saskatchewan justice system or in private law offices in the province.</a:t>
            </a:r>
            <a:r>
              <a:rPr lang="en-CA" noProof="0" dirty="0" smtClean="0"/>
              <a:t> </a:t>
            </a:r>
          </a:p>
          <a:p>
            <a:pPr marL="342900" lvl="1" indent="-342900">
              <a:buFont typeface="Wingdings" panose="05000000000000000000" pitchFamily="2" charset="2"/>
              <a:buChar char="§"/>
            </a:pPr>
            <a:r>
              <a:rPr lang="en-CA" noProof="0" dirty="0" smtClean="0"/>
              <a:t>Professional staff working in</a:t>
            </a:r>
            <a:r>
              <a:rPr lang="en-CA" baseline="0" noProof="0" dirty="0" smtClean="0"/>
              <a:t> the provincial justice system as well as in related services – police, social workers, interpreters, mediators, correctional officers, probation officers. </a:t>
            </a:r>
            <a:r>
              <a:rPr lang="en-CA" noProof="0" dirty="0" smtClean="0"/>
              <a:t>etc.</a:t>
            </a:r>
          </a:p>
          <a:p>
            <a:pPr marL="342900" lvl="1" indent="-342900">
              <a:buFont typeface="Wingdings" panose="05000000000000000000" pitchFamily="2" charset="2"/>
              <a:buChar char="§"/>
            </a:pPr>
            <a:r>
              <a:rPr lang="en-CA" noProof="0" dirty="0" smtClean="0"/>
              <a:t>All workers</a:t>
            </a:r>
            <a:r>
              <a:rPr lang="en-CA" baseline="0" noProof="0" dirty="0" smtClean="0"/>
              <a:t> providing services to the public </a:t>
            </a:r>
            <a:r>
              <a:rPr lang="en-CA" noProof="0" dirty="0" smtClean="0"/>
              <a:t>from agencies, associations or organizations</a:t>
            </a:r>
            <a:r>
              <a:rPr lang="en-CA" baseline="0" noProof="0" dirty="0" smtClean="0"/>
              <a:t> active in the field of justice</a:t>
            </a:r>
            <a:r>
              <a:rPr lang="en-CA" noProof="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1" noProof="0" dirty="0" smtClean="0"/>
          </a:p>
          <a:p>
            <a:endParaRPr lang="en-CA" sz="110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b="1" noProof="0" dirty="0" smtClean="0"/>
              <a:t>Question: </a:t>
            </a:r>
            <a:r>
              <a:rPr lang="en-CA" b="0" noProof="0" dirty="0" smtClean="0"/>
              <a:t>How</a:t>
            </a:r>
            <a:r>
              <a:rPr lang="en-CA" b="0" baseline="0" noProof="0" dirty="0" smtClean="0"/>
              <a:t> can ethical and collaborative leadership be exercised across the entire system?</a:t>
            </a:r>
          </a:p>
          <a:p>
            <a:r>
              <a:rPr lang="en-CA" b="1" noProof="0" dirty="0" smtClean="0"/>
              <a:t>Answer:  </a:t>
            </a:r>
            <a:r>
              <a:rPr lang="en-CA" b="0" noProof="0" dirty="0" smtClean="0"/>
              <a:t>Leaders</a:t>
            </a:r>
            <a:r>
              <a:rPr lang="en-CA" b="0" baseline="0" noProof="0" dirty="0" smtClean="0"/>
              <a:t> must communicate with, raise the awareness of and mobilize partners with regard to the reference framework and a concerted, coherent and comprehensive action plan</a:t>
            </a:r>
            <a:r>
              <a:rPr lang="en-CA" baseline="0" noProof="0" dirty="0" smtClean="0"/>
              <a:t>.</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10</a:t>
            </a:fld>
            <a:endParaRPr lang="fr-CA" altLang="fr-FR"/>
          </a:p>
        </p:txBody>
      </p:sp>
    </p:spTree>
    <p:extLst>
      <p:ext uri="{BB962C8B-B14F-4D97-AF65-F5344CB8AC3E}">
        <p14:creationId xmlns:p14="http://schemas.microsoft.com/office/powerpoint/2010/main" val="81238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Question: What</a:t>
            </a:r>
            <a:r>
              <a:rPr lang="en-CA" baseline="0" noProof="0" dirty="0" smtClean="0"/>
              <a:t> results will be achieved through the implementation of active offer</a:t>
            </a:r>
            <a:r>
              <a:rPr lang="en-CA" noProof="0" dirty="0" smtClean="0"/>
              <a:t>?</a:t>
            </a:r>
          </a:p>
          <a:p>
            <a:endParaRPr lang="en-CA" noProof="0" dirty="0" smtClean="0"/>
          </a:p>
          <a:p>
            <a:r>
              <a:rPr lang="en-CA" noProof="0" dirty="0" smtClean="0"/>
              <a:t>Answer:</a:t>
            </a:r>
          </a:p>
          <a:p>
            <a:pPr eaLnBrk="1" hangingPunct="1">
              <a:defRPr/>
            </a:pPr>
            <a:endParaRPr lang="en-CA" altLang="fr-FR" noProof="0" dirty="0" smtClean="0"/>
          </a:p>
          <a:p>
            <a:pPr eaLnBrk="1" hangingPunct="1">
              <a:defRPr/>
            </a:pPr>
            <a:r>
              <a:rPr lang="en-CA" altLang="fr-FR" sz="1200" noProof="0" dirty="0" smtClean="0"/>
              <a:t>Increase confidence in the justice system</a:t>
            </a:r>
          </a:p>
          <a:p>
            <a:pPr eaLnBrk="1" hangingPunct="1">
              <a:defRPr/>
            </a:pPr>
            <a:endParaRPr lang="en-CA" altLang="fr-FR" sz="1200" noProof="0" dirty="0" smtClean="0"/>
          </a:p>
          <a:p>
            <a:pPr eaLnBrk="1" hangingPunct="1">
              <a:defRPr/>
            </a:pPr>
            <a:r>
              <a:rPr lang="en-CA" altLang="fr-FR" sz="1200" noProof="0" dirty="0" smtClean="0"/>
              <a:t>Increase access to justice</a:t>
            </a:r>
          </a:p>
          <a:p>
            <a:pPr marL="0" indent="0" eaLnBrk="1" hangingPunct="1">
              <a:buNone/>
              <a:defRPr/>
            </a:pPr>
            <a:endParaRPr lang="en-CA" altLang="fr-FR" sz="1200" noProof="0" dirty="0" smtClean="0"/>
          </a:p>
          <a:p>
            <a:pPr eaLnBrk="1" hangingPunct="1">
              <a:defRPr/>
            </a:pPr>
            <a:r>
              <a:rPr lang="en-CA" altLang="fr-FR" sz="1200" noProof="0" dirty="0" smtClean="0"/>
              <a:t>Provide better quality services</a:t>
            </a:r>
          </a:p>
          <a:p>
            <a:pPr eaLnBrk="1" hangingPunct="1">
              <a:defRPr/>
            </a:pPr>
            <a:endParaRPr lang="en-CA" altLang="fr-FR" sz="1200" noProof="0" dirty="0" smtClean="0"/>
          </a:p>
          <a:p>
            <a:pPr eaLnBrk="1" hangingPunct="1">
              <a:defRPr/>
            </a:pPr>
            <a:r>
              <a:rPr lang="en-CA" altLang="fr-FR" sz="1200" noProof="0" dirty="0" smtClean="0"/>
              <a:t>Enhance and promote linguistic duality in Canada</a:t>
            </a:r>
          </a:p>
          <a:p>
            <a:pPr eaLnBrk="1" hangingPunct="1">
              <a:defRPr/>
            </a:pPr>
            <a:endParaRPr lang="en-CA" altLang="fr-FR"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11</a:t>
            </a:fld>
            <a:endParaRPr lang="fr-CA" altLang="fr-FR"/>
          </a:p>
        </p:txBody>
      </p:sp>
    </p:spTree>
    <p:extLst>
      <p:ext uri="{BB962C8B-B14F-4D97-AF65-F5344CB8AC3E}">
        <p14:creationId xmlns:p14="http://schemas.microsoft.com/office/powerpoint/2010/main" val="8317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smtClean="0"/>
              <a:t>Let me see if I have understood correctly:</a:t>
            </a:r>
          </a:p>
          <a:p>
            <a:endParaRPr lang="en-CA"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altLang="fr-FR" sz="1200" b="1" i="1" noProof="0" dirty="0" smtClean="0"/>
              <a:t>The active offer of justice services in French is:</a:t>
            </a:r>
          </a:p>
          <a:p>
            <a:endParaRPr lang="en-CA" sz="1200" dirty="0" smtClean="0"/>
          </a:p>
          <a:p>
            <a:pPr lvl="1">
              <a:buFont typeface="Wingdings" panose="05000000000000000000" pitchFamily="2" charset="2"/>
              <a:buChar char="ü"/>
              <a:defRPr/>
            </a:pPr>
            <a:r>
              <a:rPr lang="en-CA" altLang="fr-FR" noProof="0" dirty="0" smtClean="0"/>
              <a:t>A question of legitimacy, respect, equity and quality. It is therefore a question of ethics</a:t>
            </a:r>
          </a:p>
          <a:p>
            <a:pPr lvl="1">
              <a:buFont typeface="Wingdings" panose="05000000000000000000" pitchFamily="2" charset="2"/>
              <a:buChar char="ü"/>
              <a:defRPr/>
            </a:pPr>
            <a:r>
              <a:rPr lang="en-CA" altLang="fr-FR" noProof="0" dirty="0" smtClean="0"/>
              <a:t>A collective and systemic issue</a:t>
            </a:r>
          </a:p>
          <a:p>
            <a:pPr lvl="1">
              <a:buFont typeface="Wingdings" panose="05000000000000000000" pitchFamily="2" charset="2"/>
              <a:buChar char="ü"/>
              <a:defRPr/>
            </a:pPr>
            <a:r>
              <a:rPr lang="en-CA" noProof="0" dirty="0" smtClean="0"/>
              <a:t>A question of systemic, organizational, professional and community leadership</a:t>
            </a:r>
          </a:p>
          <a:p>
            <a:pPr marL="0" lvl="1" indent="0">
              <a:buFont typeface="Arial" panose="020B0604020202020204" pitchFamily="34" charset="0"/>
              <a:buNone/>
              <a:defRPr/>
            </a:pPr>
            <a:endParaRPr lang="en-CA" altLang="fr-FR" b="1" i="1" noProof="0" dirty="0" smtClean="0"/>
          </a:p>
          <a:p>
            <a:pPr marL="0" lvl="1" indent="0">
              <a:buFont typeface="Arial" panose="020B0604020202020204" pitchFamily="34" charset="0"/>
              <a:buNone/>
              <a:defRPr/>
            </a:pPr>
            <a:endParaRPr lang="en-CA" altLang="fr-FR" b="1" i="1" noProof="0" dirty="0" smtClean="0"/>
          </a:p>
          <a:p>
            <a:pPr marL="0" lvl="1" indent="0" algn="ctr">
              <a:buFont typeface="Arial" panose="020B0604020202020204" pitchFamily="34" charset="0"/>
              <a:buNone/>
              <a:defRPr/>
            </a:pPr>
            <a:r>
              <a:rPr lang="en-CA" altLang="fr-FR" b="1" i="1" noProof="0" dirty="0" smtClean="0"/>
              <a:t>Active offer requires exercising collaborative and ethical leadership!</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12</a:t>
            </a:fld>
            <a:endParaRPr lang="fr-CA" altLang="fr-FR"/>
          </a:p>
        </p:txBody>
      </p:sp>
    </p:spTree>
    <p:extLst>
      <p:ext uri="{BB962C8B-B14F-4D97-AF65-F5344CB8AC3E}">
        <p14:creationId xmlns:p14="http://schemas.microsoft.com/office/powerpoint/2010/main" val="1094190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fr-FR" noProof="0" dirty="0" smtClean="0"/>
              <a:t>The AJEFS’s Centre Info-Justice Saskatchewan can and wants</a:t>
            </a:r>
            <a:r>
              <a:rPr lang="en-CA" altLang="fr-FR" baseline="0" noProof="0" dirty="0" smtClean="0"/>
              <a:t> to help you</a:t>
            </a:r>
            <a:r>
              <a:rPr lang="en-CA" altLang="fr-FR" noProof="0" dirty="0" smtClean="0"/>
              <a:t>!</a:t>
            </a:r>
            <a:endParaRPr lang="en-CA" altLang="fr-FR" noProof="0"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13</a:t>
            </a:fld>
            <a:endParaRPr lang="fr-CA" altLang="fr-FR"/>
          </a:p>
        </p:txBody>
      </p:sp>
    </p:spTree>
    <p:extLst>
      <p:ext uri="{BB962C8B-B14F-4D97-AF65-F5344CB8AC3E}">
        <p14:creationId xmlns:p14="http://schemas.microsoft.com/office/powerpoint/2010/main" val="23606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By </a:t>
            </a:r>
            <a:r>
              <a:rPr lang="fr-CA" dirty="0" err="1" smtClean="0"/>
              <a:t>providing</a:t>
            </a:r>
            <a:r>
              <a:rPr lang="fr-CA" baseline="0" dirty="0" smtClean="0"/>
              <a:t> </a:t>
            </a:r>
            <a:r>
              <a:rPr lang="fr-CA" dirty="0" smtClean="0"/>
              <a:t>information, </a:t>
            </a:r>
            <a:r>
              <a:rPr lang="fr-CA" dirty="0" err="1" smtClean="0"/>
              <a:t>resources</a:t>
            </a:r>
            <a:r>
              <a:rPr lang="fr-CA" dirty="0" smtClean="0"/>
              <a:t>  and facilitation services </a:t>
            </a:r>
            <a:r>
              <a:rPr lang="fr-CA" baseline="0" dirty="0" err="1" smtClean="0"/>
              <a:t>throughout</a:t>
            </a:r>
            <a:r>
              <a:rPr lang="fr-CA" baseline="0" dirty="0" smtClean="0"/>
              <a:t> the </a:t>
            </a:r>
            <a:r>
              <a:rPr lang="fr-CA" baseline="0" dirty="0" err="1" smtClean="0"/>
              <a:t>implementation</a:t>
            </a:r>
            <a:r>
              <a:rPr lang="fr-CA" baseline="0" dirty="0" smtClean="0"/>
              <a:t> </a:t>
            </a:r>
            <a:r>
              <a:rPr lang="fr-CA" baseline="0" dirty="0" err="1" smtClean="0"/>
              <a:t>process</a:t>
            </a:r>
            <a:r>
              <a:rPr lang="fr-CA" baseline="0" smtClean="0"/>
              <a:t>.</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14</a:t>
            </a:fld>
            <a:endParaRPr lang="fr-CA" altLang="fr-FR"/>
          </a:p>
        </p:txBody>
      </p:sp>
    </p:spTree>
    <p:extLst>
      <p:ext uri="{BB962C8B-B14F-4D97-AF65-F5344CB8AC3E}">
        <p14:creationId xmlns:p14="http://schemas.microsoft.com/office/powerpoint/2010/main" val="181390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noProof="0" dirty="0" smtClean="0"/>
              <a:t>If you have any questions, comments or suggestions,</a:t>
            </a:r>
            <a:r>
              <a:rPr lang="en-CA" baseline="0" noProof="0" dirty="0" smtClean="0"/>
              <a:t> please get in touch with the AJEFS’s Centre Info-Justice. Contact information is on the screen.</a:t>
            </a:r>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15</a:t>
            </a:fld>
            <a:endParaRPr lang="fr-CA" altLang="fr-FR"/>
          </a:p>
        </p:txBody>
      </p:sp>
    </p:spTree>
    <p:extLst>
      <p:ext uri="{BB962C8B-B14F-4D97-AF65-F5344CB8AC3E}">
        <p14:creationId xmlns:p14="http://schemas.microsoft.com/office/powerpoint/2010/main" val="99867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000" b="1" noProof="0" dirty="0" smtClean="0"/>
              <a:t>Question:</a:t>
            </a:r>
            <a:r>
              <a:rPr lang="en-CA" sz="1000" noProof="0" dirty="0" smtClean="0"/>
              <a:t> Who is called on to </a:t>
            </a:r>
            <a:r>
              <a:rPr lang="en-CA" sz="1000" b="1" noProof="0" dirty="0" smtClean="0"/>
              <a:t>exercise professional leadership </a:t>
            </a:r>
            <a:r>
              <a:rPr lang="en-CA" sz="1000" noProof="0" dirty="0" smtClean="0"/>
              <a:t>and how can they do so?</a:t>
            </a:r>
          </a:p>
          <a:p>
            <a:r>
              <a:rPr lang="en-CA" sz="1000" b="1" noProof="0" dirty="0" smtClean="0"/>
              <a:t>Answer:</a:t>
            </a:r>
          </a:p>
          <a:p>
            <a:endParaRPr lang="en-CA" sz="1000" noProof="0" dirty="0" smtClean="0"/>
          </a:p>
          <a:p>
            <a:pPr marL="914400" lvl="1" indent="-457200">
              <a:buFont typeface="+mj-lt"/>
              <a:buAutoNum type="arabicPeriod"/>
            </a:pPr>
            <a:r>
              <a:rPr lang="en-CA" sz="1000" noProof="0" dirty="0" smtClean="0"/>
              <a:t>By creating favourable conditions and incentives for the active offer of French-language services in</a:t>
            </a:r>
            <a:r>
              <a:rPr lang="en-CA" sz="1000" baseline="0" noProof="0" dirty="0" smtClean="0"/>
              <a:t> Saskatchewan’s justice system</a:t>
            </a:r>
            <a:endParaRPr lang="en-CA" sz="1000" noProof="0" dirty="0" smtClean="0"/>
          </a:p>
          <a:p>
            <a:pPr marL="914400" lvl="1" indent="-457200">
              <a:buFont typeface="+mj-lt"/>
              <a:buAutoNum type="arabicPeriod"/>
            </a:pPr>
            <a:r>
              <a:rPr lang="en-CA" sz="1000" noProof="0" dirty="0" smtClean="0"/>
              <a:t>By providing accessible</a:t>
            </a:r>
            <a:r>
              <a:rPr lang="en-CA" sz="1000" baseline="0" noProof="0" dirty="0" smtClean="0"/>
              <a:t> role models to encourage and facilitate the active offer of services in both official languages</a:t>
            </a:r>
            <a:endParaRPr lang="en-CA" sz="1000" noProof="0" dirty="0" smtClean="0"/>
          </a:p>
          <a:p>
            <a:pPr marL="228600" indent="-228600">
              <a:buFont typeface="+mj-lt"/>
              <a:buAutoNum type="arabicPeriod"/>
            </a:pPr>
            <a:endParaRPr lang="en-CA" sz="1000" noProof="0" dirty="0" smtClean="0"/>
          </a:p>
          <a:p>
            <a:endParaRPr lang="en-CA" sz="1000"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23200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000" b="1" kern="1200" noProof="0" dirty="0" smtClean="0">
                <a:solidFill>
                  <a:schemeClr val="tx1"/>
                </a:solidFill>
                <a:effectLst/>
                <a:latin typeface="+mn-lt"/>
                <a:ea typeface="+mn-ea"/>
                <a:cs typeface="+mn-cs"/>
              </a:rPr>
              <a:t>Professional Ethics</a:t>
            </a:r>
            <a:endParaRPr lang="en-CA" sz="1000" kern="1200" noProof="0" dirty="0" smtClean="0">
              <a:solidFill>
                <a:schemeClr val="tx1"/>
              </a:solidFill>
              <a:effectLst/>
              <a:latin typeface="+mn-lt"/>
              <a:ea typeface="+mn-ea"/>
              <a:cs typeface="+mn-cs"/>
            </a:endParaRPr>
          </a:p>
          <a:p>
            <a:r>
              <a:rPr lang="en-CA" sz="1000" kern="1200" noProof="0" dirty="0" smtClean="0">
                <a:solidFill>
                  <a:schemeClr val="tx1"/>
                </a:solidFill>
                <a:effectLst/>
                <a:latin typeface="+mn-lt"/>
                <a:ea typeface="+mn-ea"/>
                <a:cs typeface="+mn-cs"/>
              </a:rPr>
              <a:t>When exercising a profession, especially</a:t>
            </a:r>
            <a:r>
              <a:rPr lang="en-CA" sz="1000" kern="1200" baseline="0" noProof="0" dirty="0" smtClean="0">
                <a:solidFill>
                  <a:schemeClr val="tx1"/>
                </a:solidFill>
                <a:effectLst/>
                <a:latin typeface="+mn-lt"/>
                <a:ea typeface="+mn-ea"/>
                <a:cs typeface="+mn-cs"/>
              </a:rPr>
              <a:t> in the field of justice, serving the best interests of the client is always the primary goal. This places the client at the centre of the decision-making process or any ethical considerations.</a:t>
            </a:r>
            <a:endParaRPr lang="en-CA" sz="1000" kern="1200" noProof="0" dirty="0" smtClean="0">
              <a:solidFill>
                <a:schemeClr val="tx1"/>
              </a:solidFill>
              <a:effectLst/>
              <a:latin typeface="+mn-lt"/>
              <a:ea typeface="+mn-ea"/>
              <a:cs typeface="+mn-cs"/>
            </a:endParaRPr>
          </a:p>
          <a:p>
            <a:r>
              <a:rPr lang="en-CA" sz="1000" kern="1200" noProof="0" dirty="0" smtClean="0">
                <a:solidFill>
                  <a:schemeClr val="tx1"/>
                </a:solidFill>
                <a:effectLst/>
                <a:latin typeface="+mn-lt"/>
                <a:ea typeface="+mn-ea"/>
                <a:cs typeface="+mn-cs"/>
              </a:rPr>
              <a:t> </a:t>
            </a:r>
          </a:p>
          <a:p>
            <a:r>
              <a:rPr lang="en-CA" sz="1000" kern="1200" noProof="0" dirty="0" smtClean="0">
                <a:solidFill>
                  <a:schemeClr val="tx1"/>
                </a:solidFill>
                <a:effectLst/>
                <a:latin typeface="+mn-lt"/>
                <a:ea typeface="+mn-ea"/>
                <a:cs typeface="+mn-cs"/>
              </a:rPr>
              <a:t>Ethics are based on the respect and integration of the</a:t>
            </a:r>
            <a:r>
              <a:rPr lang="en-CA" sz="1000" kern="1200" baseline="0" noProof="0" dirty="0" smtClean="0">
                <a:solidFill>
                  <a:schemeClr val="tx1"/>
                </a:solidFill>
                <a:effectLst/>
                <a:latin typeface="+mn-lt"/>
                <a:ea typeface="+mn-ea"/>
                <a:cs typeface="+mn-cs"/>
              </a:rPr>
              <a:t> values of caring, human dignity, autonomy and justice. Most codes of ethics or codes of conduct </a:t>
            </a:r>
            <a:r>
              <a:rPr lang="en-CA" sz="1000" kern="1200" noProof="0" dirty="0" smtClean="0">
                <a:solidFill>
                  <a:schemeClr val="tx1"/>
                </a:solidFill>
                <a:effectLst/>
                <a:latin typeface="+mn-lt"/>
                <a:ea typeface="+mn-ea"/>
                <a:cs typeface="+mn-cs"/>
              </a:rPr>
              <a:t>are based on these</a:t>
            </a:r>
            <a:r>
              <a:rPr lang="en-CA" sz="1000" kern="1200" baseline="0" noProof="0" dirty="0" smtClean="0">
                <a:solidFill>
                  <a:schemeClr val="tx1"/>
                </a:solidFill>
                <a:effectLst/>
                <a:latin typeface="+mn-lt"/>
                <a:ea typeface="+mn-ea"/>
                <a:cs typeface="+mn-cs"/>
              </a:rPr>
              <a:t> values and guide the actions and decisions of professionals.</a:t>
            </a:r>
            <a:endParaRPr lang="en-CA" sz="1000" kern="1200" noProof="0" dirty="0" smtClean="0">
              <a:solidFill>
                <a:schemeClr val="tx1"/>
              </a:solidFill>
              <a:effectLst/>
              <a:latin typeface="+mn-lt"/>
              <a:ea typeface="+mn-ea"/>
              <a:cs typeface="+mn-cs"/>
            </a:endParaRPr>
          </a:p>
          <a:p>
            <a:r>
              <a:rPr lang="en-CA" sz="1000" kern="1200" noProof="0" dirty="0" smtClean="0">
                <a:solidFill>
                  <a:schemeClr val="tx1"/>
                </a:solidFill>
                <a:effectLst/>
                <a:latin typeface="+mn-lt"/>
                <a:ea typeface="+mn-ea"/>
                <a:cs typeface="+mn-cs"/>
              </a:rPr>
              <a:t> </a:t>
            </a:r>
          </a:p>
          <a:p>
            <a:r>
              <a:rPr lang="en-CA" sz="1000" kern="1200" noProof="0" dirty="0" smtClean="0">
                <a:solidFill>
                  <a:schemeClr val="tx1"/>
                </a:solidFill>
                <a:effectLst/>
                <a:latin typeface="+mn-lt"/>
                <a:ea typeface="+mn-ea"/>
                <a:cs typeface="+mn-cs"/>
              </a:rPr>
              <a:t>A </a:t>
            </a:r>
            <a:r>
              <a:rPr lang="en-CA" sz="1000" b="1" kern="1200" noProof="0" dirty="0" smtClean="0">
                <a:solidFill>
                  <a:schemeClr val="tx1"/>
                </a:solidFill>
                <a:effectLst/>
                <a:latin typeface="+mn-lt"/>
                <a:ea typeface="+mn-ea"/>
                <a:cs typeface="+mn-cs"/>
              </a:rPr>
              <a:t>code of ethics </a:t>
            </a:r>
            <a:r>
              <a:rPr lang="en-CA" sz="1000" b="0" kern="1200" noProof="0" dirty="0" smtClean="0">
                <a:solidFill>
                  <a:schemeClr val="tx1"/>
                </a:solidFill>
                <a:effectLst/>
                <a:latin typeface="+mn-lt"/>
                <a:ea typeface="+mn-ea"/>
                <a:cs typeface="+mn-cs"/>
              </a:rPr>
              <a:t>or</a:t>
            </a:r>
            <a:r>
              <a:rPr lang="en-CA" sz="1000" b="0" kern="1200" baseline="0" noProof="0" dirty="0" smtClean="0">
                <a:solidFill>
                  <a:schemeClr val="tx1"/>
                </a:solidFill>
                <a:effectLst/>
                <a:latin typeface="+mn-lt"/>
                <a:ea typeface="+mn-ea"/>
                <a:cs typeface="+mn-cs"/>
              </a:rPr>
              <a:t> </a:t>
            </a:r>
            <a:r>
              <a:rPr lang="en-CA" sz="1000" b="1" kern="1200" baseline="0" noProof="0" dirty="0" smtClean="0">
                <a:solidFill>
                  <a:schemeClr val="tx1"/>
                </a:solidFill>
                <a:effectLst/>
                <a:latin typeface="+mn-lt"/>
                <a:ea typeface="+mn-ea"/>
                <a:cs typeface="+mn-cs"/>
              </a:rPr>
              <a:t>code of conduct </a:t>
            </a:r>
            <a:r>
              <a:rPr lang="en-CA" sz="1000" b="0" kern="1200" noProof="0" dirty="0" smtClean="0">
                <a:solidFill>
                  <a:schemeClr val="tx1"/>
                </a:solidFill>
                <a:effectLst/>
                <a:latin typeface="+mn-lt"/>
                <a:ea typeface="+mn-ea"/>
                <a:cs typeface="+mn-cs"/>
              </a:rPr>
              <a:t>reflects</a:t>
            </a:r>
            <a:r>
              <a:rPr lang="en-CA" sz="1000" b="0" kern="1200" baseline="0" noProof="0" dirty="0" smtClean="0">
                <a:solidFill>
                  <a:schemeClr val="tx1"/>
                </a:solidFill>
                <a:effectLst/>
                <a:latin typeface="+mn-lt"/>
                <a:ea typeface="+mn-ea"/>
                <a:cs typeface="+mn-cs"/>
              </a:rPr>
              <a:t> the engagement of professionals with the values and principles that must underpin their practices and conduct with regard to services the client has a right to receive. This includes providing service in the preferred language of the person receiving the service</a:t>
            </a:r>
            <a:r>
              <a:rPr lang="en-CA" sz="1000" kern="1200" noProof="0" dirty="0" smtClean="0">
                <a:solidFill>
                  <a:schemeClr val="tx1"/>
                </a:solidFill>
                <a:effectLst/>
                <a:latin typeface="+mn-lt"/>
                <a:ea typeface="+mn-ea"/>
                <a:cs typeface="+mn-cs"/>
              </a:rPr>
              <a:t>. </a:t>
            </a:r>
          </a:p>
          <a:p>
            <a:r>
              <a:rPr lang="en-CA" sz="1000" kern="1200" noProof="0" dirty="0" smtClean="0">
                <a:solidFill>
                  <a:schemeClr val="tx1"/>
                </a:solidFill>
                <a:effectLst/>
                <a:latin typeface="+mn-lt"/>
                <a:ea typeface="+mn-ea"/>
                <a:cs typeface="+mn-cs"/>
              </a:rPr>
              <a:t> </a:t>
            </a:r>
          </a:p>
          <a:p>
            <a:r>
              <a:rPr lang="en-CA" sz="1000" b="1" i="1" kern="1200" noProof="0" dirty="0" smtClean="0">
                <a:solidFill>
                  <a:schemeClr val="tx1"/>
                </a:solidFill>
                <a:effectLst/>
                <a:latin typeface="+mn-lt"/>
                <a:ea typeface="+mn-ea"/>
                <a:cs typeface="+mn-cs"/>
              </a:rPr>
              <a:t>Citizens need professionals who will counsel and represent them in the exercise of their rights. The</a:t>
            </a:r>
            <a:r>
              <a:rPr lang="en-CA" sz="1000" b="1" i="1" kern="1200" baseline="0" noProof="0" dirty="0" smtClean="0">
                <a:solidFill>
                  <a:schemeClr val="tx1"/>
                </a:solidFill>
                <a:effectLst/>
                <a:latin typeface="+mn-lt"/>
                <a:ea typeface="+mn-ea"/>
                <a:cs typeface="+mn-cs"/>
              </a:rPr>
              <a:t> legal profession has been meeting this need for centuries: by establishing a personal relationship between those who want to have their rights, liberty or property recognized or protected, and counsellors whose integrity, competence and loyalty inspire confidence.</a:t>
            </a:r>
            <a:r>
              <a:rPr lang="en-CA" sz="1000" b="1" i="1" kern="1200" noProof="0" dirty="0" smtClean="0">
                <a:solidFill>
                  <a:schemeClr val="tx1"/>
                </a:solidFill>
                <a:effectLst/>
                <a:latin typeface="+mn-lt"/>
                <a:ea typeface="+mn-ea"/>
                <a:cs typeface="+mn-cs"/>
              </a:rPr>
              <a:t> </a:t>
            </a:r>
            <a:endParaRPr lang="en-CA" sz="1000" noProof="0" dirty="0" smtClean="0"/>
          </a:p>
          <a:p>
            <a:endParaRPr lang="en-CA" sz="1000" kern="1200" noProof="0" dirty="0" smtClean="0">
              <a:solidFill>
                <a:schemeClr val="tx1"/>
              </a:solidFill>
              <a:effectLst/>
              <a:latin typeface="+mn-lt"/>
              <a:ea typeface="+mn-ea"/>
              <a:cs typeface="+mn-cs"/>
            </a:endParaRPr>
          </a:p>
          <a:p>
            <a:r>
              <a:rPr lang="en-CA" sz="1000" b="1" i="1" kern="1200" noProof="0" dirty="0" smtClean="0">
                <a:solidFill>
                  <a:schemeClr val="tx1"/>
                </a:solidFill>
                <a:effectLst/>
                <a:latin typeface="+mn-lt"/>
                <a:ea typeface="+mn-ea"/>
                <a:cs typeface="+mn-cs"/>
              </a:rPr>
              <a:t>“When a trial</a:t>
            </a:r>
            <a:r>
              <a:rPr lang="en-CA" sz="1000" b="1" i="1" kern="1200" baseline="0" noProof="0" dirty="0" smtClean="0">
                <a:solidFill>
                  <a:schemeClr val="tx1"/>
                </a:solidFill>
                <a:effectLst/>
                <a:latin typeface="+mn-lt"/>
                <a:ea typeface="+mn-ea"/>
                <a:cs typeface="+mn-cs"/>
              </a:rPr>
              <a:t> takes place with a Francophone client and I know that the other party is Anglophone, I tell my client to proceed in English, because otherwise I know he will be disadvantaged. We make recommendations that go against the code of conduct.”</a:t>
            </a:r>
            <a:endParaRPr lang="en-CA" sz="1000" b="1" i="1" kern="1200" noProof="0" dirty="0" smtClean="0">
              <a:solidFill>
                <a:schemeClr val="tx1"/>
              </a:solidFill>
              <a:effectLst/>
              <a:latin typeface="+mn-lt"/>
              <a:ea typeface="+mn-ea"/>
              <a:cs typeface="+mn-cs"/>
            </a:endParaRPr>
          </a:p>
          <a:p>
            <a:r>
              <a:rPr lang="en-CA" sz="800" kern="1200" noProof="0" dirty="0" smtClean="0">
                <a:solidFill>
                  <a:schemeClr val="tx1"/>
                </a:solidFill>
                <a:effectLst/>
                <a:latin typeface="+mn-lt"/>
                <a:ea typeface="+mn-ea"/>
                <a:cs typeface="+mn-cs"/>
              </a:rPr>
              <a:t>Canadian Bar</a:t>
            </a:r>
            <a:r>
              <a:rPr lang="en-CA" sz="800" kern="1200" baseline="0" noProof="0" dirty="0" smtClean="0">
                <a:solidFill>
                  <a:schemeClr val="tx1"/>
                </a:solidFill>
                <a:effectLst/>
                <a:latin typeface="+mn-lt"/>
                <a:ea typeface="+mn-ea"/>
                <a:cs typeface="+mn-cs"/>
              </a:rPr>
              <a:t> </a:t>
            </a:r>
            <a:r>
              <a:rPr lang="en-CA" sz="800" kern="1200" noProof="0" dirty="0" smtClean="0">
                <a:solidFill>
                  <a:schemeClr val="tx1"/>
                </a:solidFill>
                <a:effectLst/>
                <a:latin typeface="+mn-lt"/>
                <a:ea typeface="+mn-ea"/>
                <a:cs typeface="+mn-cs"/>
              </a:rPr>
              <a:t>Association – Code of Professional Conduct. 2009 Edition. Preface. </a:t>
            </a:r>
            <a:r>
              <a:rPr lang="en-CA" sz="800" u="sng" kern="1200" noProof="0" dirty="0" smtClean="0">
                <a:solidFill>
                  <a:schemeClr val="tx1"/>
                </a:solidFill>
                <a:effectLst/>
                <a:latin typeface="+mn-lt"/>
                <a:ea typeface="+mn-ea"/>
                <a:cs typeface="+mn-cs"/>
              </a:rPr>
              <a:t>http://</a:t>
            </a:r>
            <a:r>
              <a:rPr lang="en-CA" sz="800" u="sng" kern="1200" noProof="0" dirty="0" err="1" smtClean="0">
                <a:solidFill>
                  <a:schemeClr val="tx1"/>
                </a:solidFill>
                <a:effectLst/>
                <a:latin typeface="+mn-lt"/>
                <a:ea typeface="+mn-ea"/>
                <a:cs typeface="+mn-cs"/>
              </a:rPr>
              <a:t>www.cba.org</a:t>
            </a:r>
            <a:r>
              <a:rPr lang="en-CA" sz="800" u="sng" kern="1200" noProof="0" dirty="0" smtClean="0">
                <a:solidFill>
                  <a:schemeClr val="tx1"/>
                </a:solidFill>
                <a:effectLst/>
                <a:latin typeface="+mn-lt"/>
                <a:ea typeface="+mn-ea"/>
                <a:cs typeface="+mn-cs"/>
              </a:rPr>
              <a:t>/Publications-Resources/Resources/Ethics-and-Professional-Responsibility/Code-of-Conduct/Code-of-Professional-Conduct-(2009)</a:t>
            </a:r>
            <a:r>
              <a:rPr lang="en-CA" sz="800" kern="1200" noProof="0" dirty="0" smtClean="0">
                <a:solidFill>
                  <a:schemeClr val="tx1"/>
                </a:solidFill>
                <a:effectLst/>
                <a:latin typeface="+mn-lt"/>
                <a:ea typeface="+mn-ea"/>
                <a:cs typeface="+mn-cs"/>
              </a:rPr>
              <a:t>. </a:t>
            </a:r>
          </a:p>
          <a:p>
            <a:r>
              <a:rPr lang="en-CA" sz="800" kern="1200" noProof="0" dirty="0" smtClean="0">
                <a:solidFill>
                  <a:schemeClr val="tx1"/>
                </a:solidFill>
                <a:effectLst/>
                <a:latin typeface="+mn-lt"/>
                <a:ea typeface="+mn-ea"/>
                <a:cs typeface="+mn-cs"/>
              </a:rPr>
              <a:t>Canadian Bar</a:t>
            </a:r>
            <a:r>
              <a:rPr lang="en-CA" sz="800" kern="1200" baseline="0" noProof="0" dirty="0" smtClean="0">
                <a:solidFill>
                  <a:schemeClr val="tx1"/>
                </a:solidFill>
                <a:effectLst/>
                <a:latin typeface="+mn-lt"/>
                <a:ea typeface="+mn-ea"/>
                <a:cs typeface="+mn-cs"/>
              </a:rPr>
              <a:t> </a:t>
            </a:r>
            <a:r>
              <a:rPr lang="en-CA" sz="800" kern="1200" noProof="0" dirty="0" smtClean="0">
                <a:solidFill>
                  <a:schemeClr val="tx1"/>
                </a:solidFill>
                <a:effectLst/>
                <a:latin typeface="+mn-lt"/>
                <a:ea typeface="+mn-ea"/>
                <a:cs typeface="+mn-cs"/>
              </a:rPr>
              <a:t>Association – Code of Professional Conduct. 2009 Edition. Page 9. </a:t>
            </a:r>
            <a:r>
              <a:rPr lang="en-CA" sz="800" u="sng" kern="1200" noProof="0" dirty="0" smtClean="0">
                <a:solidFill>
                  <a:schemeClr val="tx1"/>
                </a:solidFill>
                <a:effectLst/>
                <a:latin typeface="+mn-lt"/>
                <a:ea typeface="+mn-ea"/>
                <a:cs typeface="+mn-cs"/>
              </a:rPr>
              <a:t>http://www.cba.org/Publications-Resources/Resources/Ethics-and-Professional-Responsibility/Code-of-Conduct/Code-of-Professional-Conduct-(2009)</a:t>
            </a:r>
            <a:r>
              <a:rPr lang="en-CA" sz="800" kern="1200" noProof="0" dirty="0" smtClean="0">
                <a:solidFill>
                  <a:schemeClr val="tx1"/>
                </a:solidFill>
                <a:effectLst/>
                <a:latin typeface="+mn-lt"/>
                <a:ea typeface="+mn-ea"/>
                <a:cs typeface="+mn-cs"/>
              </a:rPr>
              <a:t>. </a:t>
            </a:r>
          </a:p>
          <a:p>
            <a:r>
              <a:rPr lang="en-CA" sz="800" kern="1200" noProof="0" dirty="0" smtClean="0">
                <a:solidFill>
                  <a:schemeClr val="tx1"/>
                </a:solidFill>
                <a:effectLst/>
                <a:latin typeface="+mn-lt"/>
                <a:ea typeface="+mn-ea"/>
                <a:cs typeface="+mn-cs"/>
              </a:rPr>
              <a:t>Law Society of Saskatchewan. Code of Professional Conduct. Page 23. Adopted</a:t>
            </a:r>
            <a:r>
              <a:rPr lang="en-CA" sz="800" kern="1200" baseline="0" noProof="0" dirty="0" smtClean="0">
                <a:solidFill>
                  <a:schemeClr val="tx1"/>
                </a:solidFill>
                <a:effectLst/>
                <a:latin typeface="+mn-lt"/>
                <a:ea typeface="+mn-ea"/>
                <a:cs typeface="+mn-cs"/>
              </a:rPr>
              <a:t> by</a:t>
            </a:r>
            <a:r>
              <a:rPr lang="en-CA" sz="800" kern="1200" noProof="0" dirty="0" smtClean="0">
                <a:solidFill>
                  <a:schemeClr val="tx1"/>
                </a:solidFill>
                <a:effectLst/>
                <a:latin typeface="+mn-lt"/>
                <a:ea typeface="+mn-ea"/>
                <a:cs typeface="+mn-cs"/>
              </a:rPr>
              <a:t>: Benchers of the Law Society of Saskatchewan on February 10, 2012. In force since July 1, 2012. http://www.lawsociety.sk.ca/lawyer-regulation/code-of-professional-conduct.aspx</a:t>
            </a:r>
          </a:p>
          <a:p>
            <a:r>
              <a:rPr lang="en-CA" sz="800" kern="1200" noProof="0" dirty="0" smtClean="0">
                <a:solidFill>
                  <a:schemeClr val="tx1"/>
                </a:solidFill>
                <a:effectLst/>
                <a:latin typeface="+mn-lt"/>
                <a:ea typeface="+mn-ea"/>
                <a:cs typeface="+mn-cs"/>
              </a:rPr>
              <a:t> </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88416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CA" dirty="0" smtClean="0"/>
              <a:t>How can professionals</a:t>
            </a:r>
            <a:r>
              <a:rPr lang="en-CA" baseline="0" dirty="0" smtClean="0"/>
              <a:t> reinforce their capacity for actively offering services in both official languages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CA" baseline="0"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CA" dirty="0" smtClean="0"/>
              <a:t>Workers</a:t>
            </a:r>
            <a:r>
              <a:rPr lang="en-CA" baseline="0" dirty="0" smtClean="0"/>
              <a:t> providing services to the public reinforce their ability to actively offer services in both official languages:</a:t>
            </a:r>
            <a:endParaRPr lang="en-CA" dirty="0" smtClean="0"/>
          </a:p>
          <a:p>
            <a:pPr lvl="1"/>
            <a:r>
              <a:rPr lang="en-CA" sz="1200" noProof="0" dirty="0" smtClean="0"/>
              <a:t>An ethical, client-centred approach</a:t>
            </a:r>
          </a:p>
          <a:p>
            <a:pPr lvl="1"/>
            <a:r>
              <a:rPr lang="en-CA" sz="1200" noProof="0" dirty="0" smtClean="0"/>
              <a:t>Professional code of ethics</a:t>
            </a:r>
          </a:p>
          <a:p>
            <a:pPr lvl="1"/>
            <a:r>
              <a:rPr lang="en-CA" sz="1200" noProof="0" dirty="0" smtClean="0"/>
              <a:t>Greeting</a:t>
            </a:r>
            <a:r>
              <a:rPr lang="en-CA" sz="1200" baseline="0" noProof="0" dirty="0" smtClean="0"/>
              <a:t> </a:t>
            </a:r>
            <a:r>
              <a:rPr lang="en-CA" sz="1200" noProof="0" dirty="0" smtClean="0"/>
              <a:t>(verbal and non-verbal)</a:t>
            </a:r>
          </a:p>
          <a:p>
            <a:pPr lvl="1"/>
            <a:r>
              <a:rPr lang="en-CA" sz="1200" noProof="0" dirty="0" smtClean="0"/>
              <a:t>Information on the right to continue being served in French</a:t>
            </a:r>
          </a:p>
          <a:p>
            <a:pPr lvl="1"/>
            <a:r>
              <a:rPr lang="en-CA" sz="1200" noProof="0" dirty="0" smtClean="0"/>
              <a:t>Human dimension of interacting with clients: in person, by telephone or via written correspondence</a:t>
            </a:r>
          </a:p>
          <a:p>
            <a:pPr lvl="1"/>
            <a:r>
              <a:rPr lang="en-CA" sz="1200" noProof="0" dirty="0" smtClean="0"/>
              <a:t>Material dimension of interacting with clients: notices and signage</a:t>
            </a:r>
          </a:p>
          <a:p>
            <a:pPr lvl="1"/>
            <a:r>
              <a:rPr lang="en-CA" sz="1200" noProof="0" dirty="0" smtClean="0"/>
              <a:t>Up-to-date training-–for</a:t>
            </a:r>
            <a:r>
              <a:rPr lang="en-CA" sz="1200" baseline="0" noProof="0" dirty="0" smtClean="0"/>
              <a:t> example, training in legal terminology</a:t>
            </a:r>
            <a:endParaRPr lang="en-CA" sz="1200" noProof="0" dirty="0" smtClean="0"/>
          </a:p>
          <a:p>
            <a:pPr lvl="1"/>
            <a:endParaRPr lang="en-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351802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kern="1200" noProof="0" dirty="0" smtClean="0">
                <a:solidFill>
                  <a:schemeClr val="tx1"/>
                </a:solidFill>
                <a:effectLst/>
                <a:latin typeface="+mn-lt"/>
                <a:ea typeface="+mn-ea"/>
                <a:cs typeface="+mn-cs"/>
              </a:rPr>
              <a:t>How can professionals both francophone and Anglophone model</a:t>
            </a:r>
            <a:r>
              <a:rPr lang="en-CA" sz="1200" kern="1200" baseline="0" noProof="0" dirty="0" smtClean="0">
                <a:solidFill>
                  <a:schemeClr val="tx1"/>
                </a:solidFill>
                <a:effectLst/>
                <a:latin typeface="+mn-lt"/>
                <a:ea typeface="+mn-ea"/>
                <a:cs typeface="+mn-cs"/>
              </a:rPr>
              <a:t> the way to an active offer of FLS?</a:t>
            </a:r>
          </a:p>
          <a:p>
            <a:endParaRPr lang="en-CA" sz="1200" kern="1200" baseline="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The following passages</a:t>
            </a:r>
            <a:r>
              <a:rPr lang="en-CA" sz="1200" kern="1200" baseline="0" noProof="0" dirty="0" smtClean="0">
                <a:solidFill>
                  <a:schemeClr val="tx1"/>
                </a:solidFill>
                <a:effectLst/>
                <a:latin typeface="+mn-lt"/>
                <a:ea typeface="+mn-ea"/>
                <a:cs typeface="+mn-cs"/>
              </a:rPr>
              <a:t> from the Canadian Bar Association’s </a:t>
            </a:r>
            <a:r>
              <a:rPr lang="en-CA" sz="1200" kern="1200" noProof="0" dirty="0" smtClean="0">
                <a:solidFill>
                  <a:schemeClr val="tx1"/>
                </a:solidFill>
                <a:effectLst/>
                <a:latin typeface="+mn-lt"/>
                <a:ea typeface="+mn-ea"/>
                <a:cs typeface="+mn-cs"/>
              </a:rPr>
              <a:t>Code of Professional Conduct and that</a:t>
            </a:r>
            <a:r>
              <a:rPr lang="en-CA" sz="1200" kern="1200" baseline="0" noProof="0" dirty="0" smtClean="0">
                <a:solidFill>
                  <a:schemeClr val="tx1"/>
                </a:solidFill>
                <a:effectLst/>
                <a:latin typeface="+mn-lt"/>
                <a:ea typeface="+mn-ea"/>
                <a:cs typeface="+mn-cs"/>
              </a:rPr>
              <a:t> of the </a:t>
            </a:r>
            <a:r>
              <a:rPr lang="en-CA" sz="1200" kern="1200" noProof="0" dirty="0" smtClean="0">
                <a:solidFill>
                  <a:schemeClr val="tx1"/>
                </a:solidFill>
                <a:effectLst/>
                <a:latin typeface="+mn-lt"/>
                <a:ea typeface="+mn-ea"/>
                <a:cs typeface="+mn-cs"/>
              </a:rPr>
              <a:t>Law Society of Saskatchewan highlight the need</a:t>
            </a:r>
            <a:r>
              <a:rPr lang="en-CA" sz="1200" kern="1200" baseline="0" noProof="0" dirty="0" smtClean="0">
                <a:solidFill>
                  <a:schemeClr val="tx1"/>
                </a:solidFill>
                <a:effectLst/>
                <a:latin typeface="+mn-lt"/>
                <a:ea typeface="+mn-ea"/>
                <a:cs typeface="+mn-cs"/>
              </a:rPr>
              <a:t> to respect clients’ languages rights</a:t>
            </a:r>
            <a:r>
              <a:rPr lang="en-CA" sz="1200" kern="1200" noProof="0" dirty="0" smtClean="0">
                <a:solidFill>
                  <a:schemeClr val="tx1"/>
                </a:solidFill>
                <a:effectLst/>
                <a:latin typeface="+mn-lt"/>
                <a:ea typeface="+mn-ea"/>
                <a:cs typeface="+mn-cs"/>
              </a:rPr>
              <a:t>.</a:t>
            </a:r>
          </a:p>
          <a:p>
            <a:r>
              <a:rPr lang="en-CA" sz="1200" kern="1200" noProof="0" dirty="0" smtClean="0">
                <a:solidFill>
                  <a:schemeClr val="tx1"/>
                </a:solidFill>
                <a:effectLst/>
                <a:latin typeface="+mn-lt"/>
                <a:ea typeface="+mn-ea"/>
                <a:cs typeface="+mn-cs"/>
              </a:rPr>
              <a:t> </a:t>
            </a:r>
          </a:p>
          <a:p>
            <a:r>
              <a:rPr lang="en-CA" sz="1200" b="1" kern="1200" noProof="0" dirty="0" smtClean="0">
                <a:solidFill>
                  <a:schemeClr val="tx1"/>
                </a:solidFill>
                <a:effectLst/>
                <a:latin typeface="+mn-lt"/>
                <a:ea typeface="+mn-ea"/>
                <a:cs typeface="+mn-cs"/>
              </a:rPr>
              <a:t>References to language rights in the Canadian Bar Association’s Code of Professional Conduct</a:t>
            </a:r>
            <a:endParaRPr lang="en-CA" sz="1200" kern="1200" noProof="0" dirty="0" smtClean="0">
              <a:solidFill>
                <a:schemeClr val="tx1"/>
              </a:solidFill>
              <a:effectLst/>
              <a:latin typeface="+mn-lt"/>
              <a:ea typeface="+mn-ea"/>
              <a:cs typeface="+mn-cs"/>
            </a:endParaRPr>
          </a:p>
          <a:p>
            <a:r>
              <a:rPr lang="en-CA" sz="1200" kern="1200" noProof="0" dirty="0" smtClean="0">
                <a:solidFill>
                  <a:schemeClr val="tx1"/>
                </a:solidFill>
                <a:effectLst/>
                <a:latin typeface="+mn-lt"/>
                <a:ea typeface="+mn-ea"/>
                <a:cs typeface="+mn-cs"/>
              </a:rPr>
              <a:t>11. The lawyer</a:t>
            </a:r>
            <a:r>
              <a:rPr lang="en-CA" sz="1200" kern="1200" baseline="0" noProof="0" dirty="0" smtClean="0">
                <a:solidFill>
                  <a:schemeClr val="tx1"/>
                </a:solidFill>
                <a:effectLst/>
                <a:latin typeface="+mn-lt"/>
                <a:ea typeface="+mn-ea"/>
                <a:cs typeface="+mn-cs"/>
              </a:rPr>
              <a:t> must be cognizant and knowledgeable of  the language rights that apply to the lawyer’s area of practice in order to advise the client of those rights</a:t>
            </a:r>
            <a:r>
              <a:rPr lang="en-CA" sz="1200" kern="1200" noProof="0" dirty="0" smtClean="0">
                <a:solidFill>
                  <a:schemeClr val="tx1"/>
                </a:solidFill>
                <a:effectLst/>
                <a:latin typeface="+mn-lt"/>
                <a:ea typeface="+mn-ea"/>
                <a:cs typeface="+mn-cs"/>
              </a:rPr>
              <a:t>.</a:t>
            </a:r>
          </a:p>
          <a:p>
            <a:r>
              <a:rPr lang="en-CA" sz="1200" kern="1200" noProof="0" dirty="0" smtClean="0">
                <a:solidFill>
                  <a:schemeClr val="tx1"/>
                </a:solidFill>
                <a:effectLst/>
                <a:latin typeface="+mn-lt"/>
                <a:ea typeface="+mn-ea"/>
                <a:cs typeface="+mn-cs"/>
              </a:rPr>
              <a:t> </a:t>
            </a:r>
          </a:p>
          <a:p>
            <a:r>
              <a:rPr lang="en-CA" sz="1200" kern="1200" noProof="0" dirty="0" smtClean="0">
                <a:solidFill>
                  <a:schemeClr val="tx1"/>
                </a:solidFill>
                <a:effectLst/>
                <a:latin typeface="+mn-lt"/>
                <a:ea typeface="+mn-ea"/>
                <a:cs typeface="+mn-cs"/>
              </a:rPr>
              <a:t>12. When</a:t>
            </a:r>
            <a:r>
              <a:rPr lang="en-CA" sz="1200" kern="1200" baseline="0" noProof="0" dirty="0" smtClean="0">
                <a:solidFill>
                  <a:schemeClr val="tx1"/>
                </a:solidFill>
                <a:effectLst/>
                <a:latin typeface="+mn-lt"/>
                <a:ea typeface="+mn-ea"/>
                <a:cs typeface="+mn-cs"/>
              </a:rPr>
              <a:t> it is determined that a language right applies to the lawyer’s area of practice, the lawyer must advise the client of the existence of these rights, where appropriate. </a:t>
            </a:r>
          </a:p>
          <a:p>
            <a:r>
              <a:rPr lang="en-CA" sz="1200" kern="1200" noProof="0" dirty="0" smtClean="0">
                <a:solidFill>
                  <a:schemeClr val="tx1"/>
                </a:solidFill>
                <a:effectLst/>
                <a:latin typeface="+mn-lt"/>
                <a:ea typeface="+mn-ea"/>
                <a:cs typeface="+mn-cs"/>
              </a:rPr>
              <a:t> </a:t>
            </a:r>
          </a:p>
          <a:p>
            <a:r>
              <a:rPr lang="en-CA" sz="1200" kern="1200" noProof="0" dirty="0" smtClean="0">
                <a:solidFill>
                  <a:schemeClr val="tx1"/>
                </a:solidFill>
                <a:effectLst/>
                <a:latin typeface="+mn-lt"/>
                <a:ea typeface="+mn-ea"/>
                <a:cs typeface="+mn-cs"/>
              </a:rPr>
              <a:t>13. When a language right applies to a case, the lawyer must advise</a:t>
            </a:r>
            <a:r>
              <a:rPr lang="en-CA" sz="1200" kern="1200" baseline="0" noProof="0" dirty="0" smtClean="0">
                <a:solidFill>
                  <a:schemeClr val="tx1"/>
                </a:solidFill>
                <a:effectLst/>
                <a:latin typeface="+mn-lt"/>
                <a:ea typeface="+mn-ea"/>
                <a:cs typeface="+mn-cs"/>
              </a:rPr>
              <a:t> the client that the choice of official language for all proceedings is that of the client alone. </a:t>
            </a:r>
          </a:p>
          <a:p>
            <a:r>
              <a:rPr lang="en-CA" sz="1200" kern="1200" noProof="0" dirty="0" smtClean="0">
                <a:solidFill>
                  <a:schemeClr val="tx1"/>
                </a:solidFill>
                <a:effectLst/>
                <a:latin typeface="+mn-lt"/>
                <a:ea typeface="+mn-ea"/>
                <a:cs typeface="+mn-cs"/>
              </a:rPr>
              <a:t> </a:t>
            </a:r>
          </a:p>
          <a:p>
            <a:r>
              <a:rPr lang="en-CA" sz="1200" kern="1200" noProof="0" dirty="0" smtClean="0">
                <a:solidFill>
                  <a:schemeClr val="tx1"/>
                </a:solidFill>
                <a:effectLst/>
                <a:latin typeface="+mn-lt"/>
                <a:ea typeface="+mn-ea"/>
                <a:cs typeface="+mn-cs"/>
              </a:rPr>
              <a:t>14. When a client has made a fully informed choice respecting the language rights,</a:t>
            </a:r>
            <a:r>
              <a:rPr lang="en-CA" sz="1200" kern="1200" baseline="0" noProof="0" dirty="0" smtClean="0">
                <a:solidFill>
                  <a:schemeClr val="tx1"/>
                </a:solidFill>
                <a:effectLst/>
                <a:latin typeface="+mn-lt"/>
                <a:ea typeface="+mn-ea"/>
                <a:cs typeface="+mn-cs"/>
              </a:rPr>
              <a:t> the lawyer must not act in the matter without honestly feeling competent to represent the client in the circumstances. </a:t>
            </a:r>
          </a:p>
          <a:p>
            <a:endParaRPr lang="en-CA" sz="1200" kern="1200" baseline="0" noProof="0" dirty="0" smtClean="0">
              <a:solidFill>
                <a:schemeClr val="tx1"/>
              </a:solidFill>
              <a:effectLst/>
              <a:latin typeface="+mn-lt"/>
              <a:ea typeface="+mn-ea"/>
              <a:cs typeface="+mn-cs"/>
            </a:endParaRPr>
          </a:p>
          <a:p>
            <a:endParaRPr lang="en-CA" sz="1200" kern="1200" noProof="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Extract from the</a:t>
            </a:r>
            <a:r>
              <a:rPr lang="en-CA" sz="1200" b="1" kern="1200" baseline="0" noProof="0" dirty="0" smtClean="0">
                <a:solidFill>
                  <a:schemeClr val="tx1"/>
                </a:solidFill>
                <a:effectLst/>
                <a:latin typeface="+mn-lt"/>
                <a:ea typeface="+mn-ea"/>
                <a:cs typeface="+mn-cs"/>
              </a:rPr>
              <a:t> Code of Professional Conduct of the Law Society of Saskatchewan </a:t>
            </a:r>
          </a:p>
          <a:p>
            <a:endParaRPr lang="en-CA" sz="1200" b="1" kern="1200" baseline="0" noProof="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Language Rights </a:t>
            </a:r>
            <a:endParaRPr lang="en-CA" sz="1200" kern="1200" noProof="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2.02 (2.1) </a:t>
            </a:r>
            <a:r>
              <a:rPr lang="en-CA" sz="1200" kern="1200" noProof="0" dirty="0" smtClean="0">
                <a:solidFill>
                  <a:schemeClr val="tx1"/>
                </a:solidFill>
                <a:effectLst/>
                <a:latin typeface="+mn-lt"/>
                <a:ea typeface="+mn-ea"/>
                <a:cs typeface="+mn-cs"/>
              </a:rPr>
              <a:t>A lawyer must, when appropriate, advise a client of the client’s language rights, including the right to proceed in the official language of the client’s choice. </a:t>
            </a:r>
          </a:p>
          <a:p>
            <a:r>
              <a:rPr lang="en-CA" sz="1200" b="1" kern="1200" noProof="0" dirty="0" smtClean="0">
                <a:solidFill>
                  <a:schemeClr val="tx1"/>
                </a:solidFill>
                <a:effectLst/>
                <a:latin typeface="+mn-lt"/>
                <a:ea typeface="+mn-ea"/>
                <a:cs typeface="+mn-cs"/>
              </a:rPr>
              <a:t>2.02 (2.2) </a:t>
            </a:r>
            <a:r>
              <a:rPr lang="en-CA" sz="1200" kern="1200" noProof="0" dirty="0" smtClean="0">
                <a:solidFill>
                  <a:schemeClr val="tx1"/>
                </a:solidFill>
                <a:effectLst/>
                <a:latin typeface="+mn-lt"/>
                <a:ea typeface="+mn-ea"/>
                <a:cs typeface="+mn-cs"/>
              </a:rPr>
              <a:t>Where a client wishes to retain a lawyer for representation in the official language of the client’s choice, the lawyer must not undertake the matter unless the lawyer is competent to provide the required services in that language. </a:t>
            </a:r>
          </a:p>
          <a:p>
            <a:r>
              <a:rPr lang="en-CA" sz="1200" b="1" kern="1200" noProof="0" dirty="0" smtClean="0">
                <a:solidFill>
                  <a:schemeClr val="tx1"/>
                </a:solidFill>
                <a:effectLst/>
                <a:latin typeface="+mn-lt"/>
                <a:ea typeface="+mn-ea"/>
                <a:cs typeface="+mn-cs"/>
              </a:rPr>
              <a:t> </a:t>
            </a:r>
            <a:endParaRPr lang="en-CA" sz="1200" kern="1200" noProof="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Commentary</a:t>
            </a:r>
            <a:endParaRPr lang="en-CA" sz="1200" kern="1200" noProof="0" dirty="0" smtClean="0">
              <a:solidFill>
                <a:schemeClr val="tx1"/>
              </a:solidFill>
              <a:effectLst/>
              <a:latin typeface="+mn-lt"/>
              <a:ea typeface="+mn-ea"/>
              <a:cs typeface="+mn-cs"/>
            </a:endParaRPr>
          </a:p>
          <a:p>
            <a:r>
              <a:rPr lang="en-CA" sz="1200" b="1" kern="1200" noProof="0" dirty="0" smtClean="0">
                <a:solidFill>
                  <a:schemeClr val="tx1"/>
                </a:solidFill>
                <a:effectLst/>
                <a:latin typeface="+mn-lt"/>
                <a:ea typeface="+mn-ea"/>
                <a:cs typeface="+mn-cs"/>
              </a:rPr>
              <a:t>[1] </a:t>
            </a:r>
            <a:r>
              <a:rPr lang="en-CA" sz="1200" kern="1200" noProof="0" dirty="0" smtClean="0">
                <a:solidFill>
                  <a:schemeClr val="tx1"/>
                </a:solidFill>
                <a:effectLst/>
                <a:latin typeface="+mn-lt"/>
                <a:ea typeface="+mn-ea"/>
                <a:cs typeface="+mn-cs"/>
              </a:rPr>
              <a:t>The lawyer should advise the client of the client’s language rights as soon as possible. </a:t>
            </a:r>
          </a:p>
          <a:p>
            <a:r>
              <a:rPr lang="en-CA" sz="1200" b="1" kern="1200" noProof="0" dirty="0" smtClean="0">
                <a:solidFill>
                  <a:schemeClr val="tx1"/>
                </a:solidFill>
                <a:effectLst/>
                <a:latin typeface="+mn-lt"/>
                <a:ea typeface="+mn-ea"/>
                <a:cs typeface="+mn-cs"/>
              </a:rPr>
              <a:t>[2] </a:t>
            </a:r>
            <a:r>
              <a:rPr lang="en-CA" sz="1200" kern="1200" noProof="0" dirty="0" smtClean="0">
                <a:solidFill>
                  <a:schemeClr val="tx1"/>
                </a:solidFill>
                <a:effectLst/>
                <a:latin typeface="+mn-lt"/>
                <a:ea typeface="+mn-ea"/>
                <a:cs typeface="+mn-cs"/>
              </a:rPr>
              <a:t>The choice of official language is that of the client not the lawyer. The lawyer should be aware of relevant statutory and Constitutional law relating to language rights including the Canadian Charter of Rights and Freedoms, s.19(1) and Part XVII of the Criminal Code regarding language rights in courts under federal jurisdiction and in criminal proceedings. The lawyer should also be aware that provincial or territorial legislation may provide additional language rights, including in relation to aboriginal languages. </a:t>
            </a:r>
          </a:p>
          <a:p>
            <a:r>
              <a:rPr lang="en-CA" sz="1200" b="1" kern="1200" noProof="0" dirty="0" smtClean="0">
                <a:solidFill>
                  <a:schemeClr val="tx1"/>
                </a:solidFill>
                <a:effectLst/>
                <a:latin typeface="+mn-lt"/>
                <a:ea typeface="+mn-ea"/>
                <a:cs typeface="+mn-cs"/>
              </a:rPr>
              <a:t>[3] </a:t>
            </a:r>
            <a:r>
              <a:rPr lang="en-CA" sz="1200" kern="1200" noProof="0" dirty="0" smtClean="0">
                <a:solidFill>
                  <a:schemeClr val="tx1"/>
                </a:solidFill>
                <a:effectLst/>
                <a:latin typeface="+mn-lt"/>
                <a:ea typeface="+mn-ea"/>
                <a:cs typeface="+mn-cs"/>
              </a:rPr>
              <a:t>When a lawyer considers whether to provide the required services in the official language chosen by the client, the lawyer should carefully consider whether it is possible to render those services in a competent manner as required by </a:t>
            </a:r>
            <a:r>
              <a:rPr lang="en-CA" sz="1200" kern="1200" noProof="0" dirty="0" err="1" smtClean="0">
                <a:solidFill>
                  <a:schemeClr val="tx1"/>
                </a:solidFill>
                <a:effectLst/>
                <a:latin typeface="+mn-lt"/>
                <a:ea typeface="+mn-ea"/>
                <a:cs typeface="+mn-cs"/>
              </a:rPr>
              <a:t>subrule</a:t>
            </a:r>
            <a:r>
              <a:rPr lang="en-CA" sz="1200" kern="1200" noProof="0" dirty="0" smtClean="0">
                <a:solidFill>
                  <a:schemeClr val="tx1"/>
                </a:solidFill>
                <a:effectLst/>
                <a:latin typeface="+mn-lt"/>
                <a:ea typeface="+mn-ea"/>
                <a:cs typeface="+mn-cs"/>
              </a:rPr>
              <a:t> 2.01(2) and related Commentary.</a:t>
            </a:r>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5253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dirty="0" smtClean="0"/>
              <a:t>How</a:t>
            </a:r>
            <a:r>
              <a:rPr lang="en-CA" sz="1200" baseline="0" dirty="0" smtClean="0"/>
              <a:t> can a professional further develop his or her capacity with regards to active offer of FLS?</a:t>
            </a:r>
          </a:p>
          <a:p>
            <a:endParaRPr lang="en-CA" sz="1200" baseline="0" dirty="0" smtClean="0"/>
          </a:p>
          <a:p>
            <a:r>
              <a:rPr lang="en-CA" sz="1200" dirty="0" smtClean="0"/>
              <a:t>T</a:t>
            </a:r>
            <a:r>
              <a:rPr lang="en-CA" sz="1200" noProof="0" dirty="0" err="1" smtClean="0"/>
              <a:t>hrough</a:t>
            </a:r>
            <a:r>
              <a:rPr lang="en-CA" sz="1200" noProof="0" dirty="0" smtClean="0"/>
              <a:t> concrete measures, demonstrate a commitment to respecting language rights</a:t>
            </a:r>
          </a:p>
          <a:p>
            <a:r>
              <a:rPr lang="en-CA" sz="1200" noProof="0" dirty="0" smtClean="0"/>
              <a:t>Through behaviour, communicate the values of bilingualism and equity in relation to official languages</a:t>
            </a:r>
          </a:p>
          <a:p>
            <a:r>
              <a:rPr lang="en-CA" sz="1200" noProof="0" dirty="0" smtClean="0"/>
              <a:t>Maintain a climate of respect for both official languages</a:t>
            </a:r>
          </a:p>
          <a:p>
            <a:r>
              <a:rPr lang="en-CA" sz="1200" noProof="0" dirty="0" smtClean="0"/>
              <a:t>Exercise leadership with regard to official languages</a:t>
            </a:r>
          </a:p>
          <a:p>
            <a:endParaRPr lang="en-CA" sz="1200" noProof="0" dirty="0" smtClean="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263253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noProof="0" dirty="0" smtClean="0"/>
              <a:t>Enrol in training programs to improve language skills</a:t>
            </a:r>
          </a:p>
          <a:p>
            <a:r>
              <a:rPr lang="en-CA" sz="1200" noProof="0" dirty="0" smtClean="0"/>
              <a:t>As needed, enrol in training programs related to law and justice offered by community-based institutions</a:t>
            </a:r>
          </a:p>
          <a:p>
            <a:r>
              <a:rPr lang="en-CA" sz="1200" noProof="0" dirty="0" smtClean="0"/>
              <a:t>Highlight the availability of French-language documents and forms</a:t>
            </a:r>
          </a:p>
          <a:p>
            <a:r>
              <a:rPr lang="en-CA" sz="1200" noProof="0" dirty="0" smtClean="0"/>
              <a:t>Greet the public in both official languages</a:t>
            </a:r>
          </a:p>
          <a:p>
            <a:r>
              <a:rPr lang="en-CA" sz="1200" noProof="0" dirty="0" smtClean="0"/>
              <a:t>Ensure notices are posted in both official languages</a:t>
            </a:r>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189375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Who is ultimately responsible for</a:t>
            </a:r>
            <a:r>
              <a:rPr lang="en-CA" baseline="0" noProof="0" dirty="0" smtClean="0"/>
              <a:t> the active offer of French-language services in the field of justice</a:t>
            </a:r>
            <a:r>
              <a:rPr lang="en-CA" noProof="0" dirty="0" smtClean="0"/>
              <a:t>?</a:t>
            </a:r>
          </a:p>
          <a:p>
            <a:r>
              <a:rPr lang="en-CA" b="1" noProof="0" dirty="0" smtClean="0"/>
              <a:t>Answer: </a:t>
            </a:r>
            <a:r>
              <a:rPr lang="en-CA" b="0" noProof="0" dirty="0" smtClean="0"/>
              <a:t>To</a:t>
            </a:r>
            <a:r>
              <a:rPr lang="en-CA" b="0" baseline="0" noProof="0" dirty="0" smtClean="0"/>
              <a:t> achieve success, there really needs to be collaborative leadership from all levels of government. The community must also accept its share of responsibility</a:t>
            </a:r>
            <a:r>
              <a:rPr lang="en-CA" noProof="0" dirty="0" smtClean="0"/>
              <a:t>.</a:t>
            </a:r>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12901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noProof="0" dirty="0" smtClean="0"/>
              <a:t>Question</a:t>
            </a:r>
            <a:r>
              <a:rPr lang="en-CA" noProof="0" dirty="0" smtClean="0"/>
              <a:t>: What role does each group of actors</a:t>
            </a:r>
            <a:r>
              <a:rPr lang="en-CA" baseline="0" noProof="0" dirty="0" smtClean="0"/>
              <a:t> </a:t>
            </a:r>
            <a:r>
              <a:rPr lang="en-CA" noProof="0" dirty="0" smtClean="0"/>
              <a:t>play?</a:t>
            </a:r>
          </a:p>
          <a:p>
            <a:r>
              <a:rPr lang="en-CA" b="1" noProof="0" dirty="0" smtClean="0"/>
              <a:t>Answer: </a:t>
            </a:r>
            <a:r>
              <a:rPr lang="en-CA" b="0" noProof="0" dirty="0" smtClean="0"/>
              <a:t>We</a:t>
            </a:r>
            <a:r>
              <a:rPr lang="en-CA" b="0" baseline="0" noProof="0" dirty="0" smtClean="0"/>
              <a:t> can at least describe the primary functions of each group in efficiently implementing active offer</a:t>
            </a:r>
            <a:r>
              <a:rPr lang="en-CA" noProof="0" dirty="0" smtClean="0"/>
              <a:t>.</a:t>
            </a:r>
          </a:p>
          <a:p>
            <a:pPr marL="524123" indent="-524123" eaLnBrk="1" hangingPunct="1">
              <a:buFont typeface="Calibri" panose="020F0502020204030204" pitchFamily="34" charset="0"/>
              <a:buAutoNum type="arabicPeriod"/>
            </a:pPr>
            <a:r>
              <a:rPr lang="en-CA" altLang="fr-FR" noProof="0" dirty="0" smtClean="0"/>
              <a:t>Creating favourable</a:t>
            </a:r>
            <a:r>
              <a:rPr lang="en-CA" altLang="fr-FR" baseline="0" noProof="0" dirty="0" smtClean="0"/>
              <a:t> conditions</a:t>
            </a:r>
            <a:r>
              <a:rPr lang="en-CA" altLang="fr-FR" noProof="0" dirty="0" smtClean="0"/>
              <a:t> – </a:t>
            </a:r>
            <a:r>
              <a:rPr lang="en-CA" altLang="fr-FR" i="1" noProof="0" dirty="0" smtClean="0"/>
              <a:t>systemic </a:t>
            </a:r>
            <a:r>
              <a:rPr lang="en-CA" altLang="fr-FR" i="0" noProof="0" dirty="0" smtClean="0"/>
              <a:t>(Prerequisites</a:t>
            </a:r>
            <a:r>
              <a:rPr lang="en-CA" altLang="fr-FR" i="1" noProof="0" dirty="0" smtClean="0"/>
              <a:t> : </a:t>
            </a:r>
            <a:r>
              <a:rPr lang="en-CA" altLang="fr-FR" i="0" noProof="0" dirty="0" smtClean="0"/>
              <a:t>situational</a:t>
            </a:r>
            <a:r>
              <a:rPr lang="en-CA" altLang="fr-FR" i="0" baseline="0" noProof="0" dirty="0" smtClean="0"/>
              <a:t> and gap analysis, needs assessment</a:t>
            </a:r>
            <a:r>
              <a:rPr lang="en-CA" altLang="fr-FR" baseline="0" noProof="0" dirty="0" smtClean="0"/>
              <a:t>)</a:t>
            </a:r>
            <a:endParaRPr lang="en-CA" altLang="fr-FR" i="1" noProof="0" dirty="0" smtClean="0"/>
          </a:p>
          <a:p>
            <a:pPr marL="524123" indent="-524123" eaLnBrk="1" hangingPunct="1">
              <a:buFont typeface="Calibri" panose="020F0502020204030204" pitchFamily="34" charset="0"/>
              <a:buAutoNum type="arabicPeriod"/>
            </a:pPr>
            <a:r>
              <a:rPr lang="en-CA" altLang="fr-FR" noProof="0" dirty="0" smtClean="0"/>
              <a:t>Putting structures and</a:t>
            </a:r>
            <a:r>
              <a:rPr lang="en-CA" altLang="fr-FR" baseline="0" noProof="0" dirty="0" smtClean="0"/>
              <a:t> processes in place</a:t>
            </a:r>
            <a:r>
              <a:rPr lang="en-CA" altLang="fr-FR" noProof="0" dirty="0" smtClean="0"/>
              <a:t> - </a:t>
            </a:r>
            <a:r>
              <a:rPr lang="en-CA" altLang="fr-FR" i="1" noProof="0" dirty="0" smtClean="0"/>
              <a:t>organizational</a:t>
            </a:r>
          </a:p>
          <a:p>
            <a:pPr marL="524123" indent="-524123" eaLnBrk="1" hangingPunct="1">
              <a:buFont typeface="Calibri" panose="020F0502020204030204" pitchFamily="34" charset="0"/>
              <a:buAutoNum type="arabicPeriod"/>
            </a:pPr>
            <a:r>
              <a:rPr lang="en-CA" altLang="fr-FR" noProof="0" dirty="0" smtClean="0"/>
              <a:t>Building capacity - </a:t>
            </a:r>
            <a:r>
              <a:rPr lang="en-CA" altLang="fr-FR" i="1" noProof="0" dirty="0" smtClean="0"/>
              <a:t>professional</a:t>
            </a:r>
          </a:p>
          <a:p>
            <a:pPr marL="524123" indent="-524123" eaLnBrk="1" hangingPunct="1">
              <a:buFont typeface="Calibri" panose="020F0502020204030204" pitchFamily="34" charset="0"/>
              <a:buAutoNum type="arabicPeriod"/>
            </a:pPr>
            <a:r>
              <a:rPr lang="en-CA" altLang="fr-FR" noProof="0" dirty="0" smtClean="0"/>
              <a:t>Stimulating demand - </a:t>
            </a:r>
            <a:r>
              <a:rPr lang="en-CA" altLang="fr-FR" i="1" noProof="0" dirty="0" smtClean="0"/>
              <a:t>community</a:t>
            </a:r>
          </a:p>
          <a:p>
            <a:endParaRPr lang="en-CA" noProof="0" dirty="0" smtClean="0"/>
          </a:p>
          <a:p>
            <a:r>
              <a:rPr lang="en-CA" noProof="0" dirty="0" smtClean="0"/>
              <a:t>These four leadership roles are interconnected across the entire system. That is why it</a:t>
            </a:r>
            <a:r>
              <a:rPr lang="en-CA" baseline="0" noProof="0" dirty="0" smtClean="0"/>
              <a:t> is necessary to establish a concerted and coherent action plan for all actors.</a:t>
            </a:r>
            <a:endParaRPr lang="en-CA" noProof="0" dirty="0" smtClean="0"/>
          </a:p>
          <a:p>
            <a:endParaRPr lang="en-CA" noProof="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9</a:t>
            </a:fld>
            <a:endParaRPr lang="fr-CA" altLang="fr-FR"/>
          </a:p>
        </p:txBody>
      </p:sp>
    </p:spTree>
    <p:extLst>
      <p:ext uri="{BB962C8B-B14F-4D97-AF65-F5344CB8AC3E}">
        <p14:creationId xmlns:p14="http://schemas.microsoft.com/office/powerpoint/2010/main" val="202814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C5A3AA1-2C30-41E8-8D39-609C3077BBB7}"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C8584689-86D1-48AA-A948-C61409D02395}"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FB2F52B0-0D8E-449A-968B-A0268C4F100E}"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F14DBD71-1EC7-4BBC-B163-3C6BF6BFF5C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555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990AA506-3811-424F-97FB-41181759A74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63742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20BBFD80-34BE-43C5-A434-AE4F8C45DE2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97856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616B92BC-5B9F-4446-AD70-EB03AACECE58}"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91539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5862A3FF-735D-4909-B848-2A50E66E9908}"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84146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FFBD772-FD3C-44FD-B6AD-0F8F5CF4DB9A}"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17819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6DA4C84-6731-41D1-B085-85D843301CDA}"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0727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384E81C-DB43-48AE-B4EB-A6FC04DC3C77}"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5717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B0A8EC2F-F340-41DA-9708-13B372F83A6D}"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3276A2F4-3537-4358-8E2E-EC14B156815C}"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40141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FB0917B0-29E3-4A95-8D6A-56EAB7CE5AF3}"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540592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D818B92-9004-4FA8-A5D9-F07E7FF0348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5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36F31BFD-0001-494A-917E-096C13FFCECA}"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69415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B5327A3A-9015-4101-8BFB-A3E12E54C34A}"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576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E41479C-1137-4E83-8EE9-8EDDFCC27034}"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12220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A18AD3CC-EA19-4A59-88FD-CE389152D74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809015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7F48F04A-5192-4B69-B339-468725D97BA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238291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3860A577-A97A-4B90-B7D6-A0A9D90983D4}"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59951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B51A83C2-C3AE-4CF7-B34B-627726C475C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5804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8677B39-076E-49BD-89F4-513E97E0F122}"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302A022E-5930-4981-A489-FE49349DB2C0}"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490302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635208DB-0696-408A-B174-4E6739FD4DDA}"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9607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083D939B-A6C4-4ED1-91A2-4D49E593C39E}"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864272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2F7CBE40-5D62-4CB0-A464-BE0E67819170}"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273533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F2E0FF6-61E9-44CC-A2A7-C1518F4EE40E}"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01527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FE4512DC-669E-45D6-BD3F-E0830A232067}"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843598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B39822C7-7FE2-4A45-A395-1F3A8FC1A835}"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632125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51C4FFF0-5FAA-41BF-A5B5-1EE6AACA7CCE}"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26143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E4C2F04F-D2A6-4222-89D3-766F6832918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5062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14DE6508-83A8-4F70-8FE5-8637B89C5745}"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7055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4EB4ABFE-9554-403E-9A9E-4CFA36A285EA}"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6D821DC1-F030-4E21-89D8-ABC6352856FA}"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6562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075D8A80-BAA6-4758-BAE5-8F9A841C7EE4}"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92879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6AEFA004-1043-4CF1-8036-7CBB079930E0}"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5225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3A71E7A-FE2A-4DDF-BD34-08C66A1D48F6}"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878090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E87BB760-F6C3-4CED-B26D-8FCD95023233}"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745436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C07F5270-D4BB-4981-AF31-31F06D3EB299}"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402969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ED24A156-0BCD-4774-932D-746B119BB8F3}"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1075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186DE13-B7CE-4D59-A9EA-EFDC18BFDFF6}"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71564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D2ECABB4-4F21-4CA1-A18B-494A17C9CB7A}"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8131591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DE5B2F39-137C-4E26-ACE4-D6FB8BBE18A2}"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3021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A5C97137-E11D-47A0-92A2-CA67D3163C6B}"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65D7C39-367F-45C1-9508-FBB5498F7B5B}"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1386503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1744ECD8-9F7F-4C57-8B32-DE4A47FA8329}"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60839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9A17CB5F-64DE-4E83-8B85-CED20E46DEE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91937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6EFF83DB-AFD2-43D3-A8D8-E4390ADB1C9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4102988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B63D40A2-25FB-4282-AB86-1FD4B8BEE84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6667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59967AF9-0E07-49B8-9881-C04049D53822}"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9341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AD5BF23D-3B2D-4F2F-B852-4F48D4E21876}"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07629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EAA1E5A9-AC82-4129-AA99-F9B222FD39B8}"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4817690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A226D608-336D-4EC4-832E-1F01D0CF96A4}"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505622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2D37F80E-2D33-4A45-96FF-F81981A4B58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73676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B3F6626-6D7E-4A5A-9E57-83A140E84066}"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BE76DAD9-88C2-40AA-8AC4-B5A8ED74D27A}"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658875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6335FE39-4724-45D2-A6E4-75F4D02146E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00252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95EEB210-808C-4FDF-A350-F343AFC85D6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46489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2296735C-EF1C-46EA-95A6-585BCBF8DCFD}"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20064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5CC77A15-8F1F-4E78-AF4E-D735600CE1EF}" type="datetime1">
              <a:rPr lang="fr-CA" smtClean="0"/>
              <a:t>2019-02-05</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201017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516B21A8-AF69-41C8-B378-300BDAB30886}" type="datetime1">
              <a:rPr lang="fr-CA" smtClean="0"/>
              <a:t>2019-02-05</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885410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B66A5A-E544-4261-B136-E3EF6BB71425}" type="datetime1">
              <a:rPr lang="fr-CA" smtClean="0"/>
              <a:t>2019-02-05</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221031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BE358343-287B-4321-A0C0-C586E809F7F3}"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554709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39971318-9935-4194-B578-9BEAF2C7AC21}"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4949049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3C899178-8346-4EEB-8B09-42F505E8C3A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779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6DB83B-2C11-49A7-AF33-B0E9656E10DB}"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EA625752-181A-4044-8D4D-763E7B05AFAD}"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BF6BECE-A67B-4506-A1A8-4B6E968ED1B4}" type="slidenum">
              <a:rPr lang="fr-CA" altLang="fr-FR" smtClean="0"/>
              <a:pPr/>
              <a:t>‹N°›</a:t>
            </a:fld>
            <a:endParaRPr lang="fr-CA" alt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41559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691F93C8-635E-433C-8FB5-7E8E43D85E2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653005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F9E3E004-130B-431E-944F-74D55964F8FF}"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0983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pPr>
              <a:defRPr/>
            </a:pPr>
            <a:fld id="{1CE48717-4220-4741-B55A-2BD79D5ADB05}" type="datetime1">
              <a:rPr lang="fr-CA" smtClean="0"/>
              <a:t>2019-02-05</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103861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C0B1A39D-A079-4D7D-9A99-873F3B85C1A5}"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163531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8691F03-F68F-4B80-942B-5C68ADE6090B}" type="datetime1">
              <a:rPr lang="fr-CA" smtClean="0"/>
              <a:t>2019-02-05</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342860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B5B628E-D5C3-43B1-86E8-E64A0B784864}"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F1509E-FC1E-4311-B6DD-DBEDD923B29E}"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7524B9-EAB1-445B-9DC3-B179993BC8DE}"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E77A87B-11C3-469E-81B7-318243BD77ED}"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968389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31E3D24-6542-4750-8D1F-0B12D1817381}"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0169218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6E91704-EF2B-482F-B4F3-FBC0B8CEA6CF}"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256265454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2969367-07B9-4642-AE59-8A62648F20A5}" type="datetime1">
              <a:rPr lang="fr-CA" smtClean="0"/>
              <a:t>2019-02-05</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BF6BECE-A67B-4506-A1A8-4B6E968ED1B4}" type="slidenum">
              <a:rPr lang="fr-CA" altLang="fr-FR" smtClean="0"/>
              <a:pPr/>
              <a:t>‹N°›</a:t>
            </a:fld>
            <a:endParaRPr lang="fr-CA" altLang="fr-FR"/>
          </a:p>
        </p:txBody>
      </p:sp>
    </p:spTree>
    <p:extLst>
      <p:ext uri="{BB962C8B-B14F-4D97-AF65-F5344CB8AC3E}">
        <p14:creationId xmlns:p14="http://schemas.microsoft.com/office/powerpoint/2010/main" val="10431476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1470025"/>
          </a:xfrm>
        </p:spPr>
        <p:txBody>
          <a:bodyPr/>
          <a:lstStyle/>
          <a:p>
            <a:pPr eaLnBrk="1" hangingPunct="1"/>
            <a:r>
              <a:rPr lang="en-CA" altLang="fr-FR" b="1" noProof="0" dirty="0" smtClean="0"/>
              <a:t>Active Offer of Justice</a:t>
            </a:r>
            <a:br>
              <a:rPr lang="en-CA" altLang="fr-FR" b="1" noProof="0" dirty="0" smtClean="0"/>
            </a:br>
            <a:r>
              <a:rPr lang="en-CA" altLang="fr-FR" b="1" noProof="0" dirty="0" smtClean="0"/>
              <a:t>Services in French</a:t>
            </a:r>
            <a:endParaRPr lang="en-CA" altLang="fr-FR" b="1" noProof="0" dirty="0"/>
          </a:p>
        </p:txBody>
      </p:sp>
      <p:sp>
        <p:nvSpPr>
          <p:cNvPr id="3" name="Subtitle 2"/>
          <p:cNvSpPr>
            <a:spLocks noGrp="1"/>
          </p:cNvSpPr>
          <p:nvPr>
            <p:ph type="subTitle" idx="1"/>
          </p:nvPr>
        </p:nvSpPr>
        <p:spPr>
          <a:xfrm>
            <a:off x="4137025" y="2917825"/>
            <a:ext cx="4321175" cy="2051050"/>
          </a:xfrm>
        </p:spPr>
        <p:txBody>
          <a:bodyPr rtlCol="0">
            <a:normAutofit/>
          </a:bodyPr>
          <a:lstStyle/>
          <a:p>
            <a:pPr eaLnBrk="1" fontAlgn="auto" hangingPunct="1">
              <a:spcAft>
                <a:spcPts val="0"/>
              </a:spcAft>
              <a:defRPr/>
            </a:pPr>
            <a:r>
              <a:rPr lang="en-CA" sz="3800" b="1" noProof="0" dirty="0" smtClean="0">
                <a:solidFill>
                  <a:schemeClr val="tx1"/>
                </a:solidFill>
                <a:latin typeface="Cambria" panose="02040503050406030204" pitchFamily="18" charset="0"/>
              </a:rPr>
              <a:t>Professional Leadership</a:t>
            </a: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882" y="2378075"/>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67544" y="5494099"/>
            <a:ext cx="7990656" cy="830997"/>
          </a:xfrm>
          <a:prstGeom prst="rect">
            <a:avLst/>
          </a:prstGeom>
          <a:noFill/>
        </p:spPr>
        <p:txBody>
          <a:bodyPr wrap="square" rtlCol="0">
            <a:spAutoFit/>
          </a:bodyPr>
          <a:lstStyle/>
          <a:p>
            <a:pPr algn="ctr"/>
            <a:r>
              <a:rPr lang="en-CA" sz="2400" dirty="0" smtClean="0">
                <a:latin typeface="+mn-lt"/>
              </a:rPr>
              <a:t>Professionals reinforce their ability to actively offer services </a:t>
            </a:r>
          </a:p>
          <a:p>
            <a:pPr algn="ctr"/>
            <a:r>
              <a:rPr lang="en-CA" sz="2400" dirty="0" smtClean="0">
                <a:latin typeface="+mn-lt"/>
              </a:rPr>
              <a:t>in both official languages.</a:t>
            </a:r>
            <a:endParaRPr lang="en-CA" sz="2400" dirty="0">
              <a:latin typeface="+mn-lt"/>
            </a:endParaRPr>
          </a:p>
        </p:txBody>
      </p:sp>
      <p:pic>
        <p:nvPicPr>
          <p:cNvPr id="5" name="Image 4"/>
          <p:cNvPicPr>
            <a:picLocks noChangeAspect="1"/>
          </p:cNvPicPr>
          <p:nvPr/>
        </p:nvPicPr>
        <p:blipFill>
          <a:blip r:embed="rId4"/>
          <a:stretch>
            <a:fillRect/>
          </a:stretch>
        </p:blipFill>
        <p:spPr>
          <a:xfrm>
            <a:off x="107504" y="70158"/>
            <a:ext cx="2091109" cy="10486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Collaboration Between </a:t>
            </a:r>
            <a:r>
              <a:rPr lang="en-CA" sz="3600" b="1" dirty="0"/>
              <a:t>M</a:t>
            </a:r>
            <a:r>
              <a:rPr lang="en-CA" sz="3600" b="1" noProof="0" dirty="0" err="1" smtClean="0"/>
              <a:t>ultiple</a:t>
            </a:r>
            <a:r>
              <a:rPr lang="en-CA" sz="3600" b="1" noProof="0" dirty="0" smtClean="0"/>
              <a:t> Partners</a:t>
            </a:r>
            <a:endParaRPr lang="en-CA" sz="3600" b="1" noProof="0" dirty="0"/>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extLst>
      <p:ext uri="{BB962C8B-B14F-4D97-AF65-F5344CB8AC3E}">
        <p14:creationId xmlns:p14="http://schemas.microsoft.com/office/powerpoint/2010/main" val="110758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en-CA" altLang="fr-FR" sz="4000" b="1" noProof="0" dirty="0" smtClean="0"/>
              <a:t>Results </a:t>
            </a:r>
            <a:endParaRPr lang="en-CA" altLang="fr-FR" sz="4000" b="1" noProof="0" dirty="0"/>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en-CA" altLang="fr-FR" sz="2800" noProof="0" dirty="0" smtClean="0"/>
              <a:t>Increase confidence in the justice system</a:t>
            </a:r>
          </a:p>
          <a:p>
            <a:pPr eaLnBrk="1" hangingPunct="1">
              <a:defRPr/>
            </a:pPr>
            <a:endParaRPr lang="en-CA" altLang="fr-FR" sz="2800" noProof="0" dirty="0" smtClean="0"/>
          </a:p>
          <a:p>
            <a:pPr eaLnBrk="1" hangingPunct="1">
              <a:defRPr/>
            </a:pPr>
            <a:r>
              <a:rPr lang="en-CA" altLang="fr-FR" sz="2800" noProof="0" dirty="0" smtClean="0"/>
              <a:t>Increase access to justice</a:t>
            </a:r>
          </a:p>
          <a:p>
            <a:pPr marL="0" indent="0" eaLnBrk="1" hangingPunct="1">
              <a:buNone/>
              <a:defRPr/>
            </a:pPr>
            <a:endParaRPr lang="en-CA" altLang="fr-FR" sz="2800" noProof="0" dirty="0" smtClean="0"/>
          </a:p>
          <a:p>
            <a:pPr eaLnBrk="1" hangingPunct="1">
              <a:defRPr/>
            </a:pPr>
            <a:r>
              <a:rPr lang="en-CA" altLang="fr-FR" sz="2800" noProof="0" dirty="0" smtClean="0"/>
              <a:t>Provide better quality services</a:t>
            </a:r>
          </a:p>
          <a:p>
            <a:pPr eaLnBrk="1" hangingPunct="1">
              <a:defRPr/>
            </a:pPr>
            <a:endParaRPr lang="en-CA" altLang="fr-FR" sz="2800" noProof="0" dirty="0" smtClean="0"/>
          </a:p>
          <a:p>
            <a:pPr eaLnBrk="1" hangingPunct="1">
              <a:defRPr/>
            </a:pPr>
            <a:r>
              <a:rPr lang="en-CA" altLang="fr-FR" sz="2800" noProof="0" dirty="0" smtClean="0"/>
              <a:t>Enhance and promote linguistic duality in Canada</a:t>
            </a:r>
            <a:endParaRPr lang="en-CA" altLang="fr-FR" sz="2800" noProof="0" dirty="0"/>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extLst>
      <p:ext uri="{BB962C8B-B14F-4D97-AF65-F5344CB8AC3E}">
        <p14:creationId xmlns:p14="http://schemas.microsoft.com/office/powerpoint/2010/main" val="552879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en-CA" altLang="fr-FR" sz="3400" b="1" noProof="0" dirty="0" smtClean="0"/>
              <a:t>In a nutshell</a:t>
            </a:r>
            <a:endParaRPr lang="en-CA" altLang="fr-FR" sz="3400" b="1" noProof="0" dirty="0"/>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en-CA" altLang="fr-FR" sz="2600" b="1" i="1" noProof="0" dirty="0" smtClean="0"/>
              <a:t>Active offer of French-language justice services is:</a:t>
            </a:r>
          </a:p>
          <a:p>
            <a:pPr lvl="1">
              <a:buFont typeface="Wingdings" panose="05000000000000000000" pitchFamily="2" charset="2"/>
              <a:buChar char="ü"/>
              <a:defRPr/>
            </a:pPr>
            <a:r>
              <a:rPr lang="en-CA" altLang="fr-FR" sz="2600" noProof="0" dirty="0" smtClean="0"/>
              <a:t>A question of legitimacy, respect, equity and quality. It is therefore a question of ethics</a:t>
            </a:r>
          </a:p>
          <a:p>
            <a:pPr lvl="1">
              <a:buFont typeface="Wingdings" panose="05000000000000000000" pitchFamily="2" charset="2"/>
              <a:buChar char="ü"/>
              <a:defRPr/>
            </a:pPr>
            <a:r>
              <a:rPr lang="en-CA" altLang="fr-FR" sz="2600" noProof="0" dirty="0" smtClean="0"/>
              <a:t>A collective and systemic issue</a:t>
            </a:r>
          </a:p>
          <a:p>
            <a:pPr lvl="1">
              <a:buFont typeface="Wingdings" panose="05000000000000000000" pitchFamily="2" charset="2"/>
              <a:buChar char="ü"/>
              <a:defRPr/>
            </a:pPr>
            <a:r>
              <a:rPr lang="en-CA" sz="2600" noProof="0" dirty="0" smtClean="0"/>
              <a:t>A question of systemic, organizational, professional and community leadership</a:t>
            </a:r>
          </a:p>
          <a:p>
            <a:pPr marL="0" lvl="1" indent="0">
              <a:buFont typeface="Arial" panose="020B0604020202020204" pitchFamily="34" charset="0"/>
              <a:buNone/>
              <a:defRPr/>
            </a:pPr>
            <a:endParaRPr lang="en-CA" altLang="fr-FR" sz="2600" b="1" i="1" noProof="0" dirty="0" smtClean="0"/>
          </a:p>
          <a:p>
            <a:pPr marL="0" lvl="1" indent="0">
              <a:buFont typeface="Arial" panose="020B0604020202020204" pitchFamily="34" charset="0"/>
              <a:buNone/>
              <a:defRPr/>
            </a:pPr>
            <a:endParaRPr lang="en-CA" altLang="fr-FR" sz="2600" b="1" i="1" noProof="0" dirty="0" smtClean="0"/>
          </a:p>
          <a:p>
            <a:pPr marL="0" lvl="1" indent="0" algn="ctr">
              <a:buFont typeface="Arial" panose="020B0604020202020204" pitchFamily="34" charset="0"/>
              <a:buNone/>
              <a:defRPr/>
            </a:pPr>
            <a:r>
              <a:rPr lang="en-CA" altLang="fr-FR" sz="2600" b="1" i="1" noProof="0" dirty="0" smtClean="0"/>
              <a:t>Active offer requires exercising collaborative and ethical leadership!</a:t>
            </a:r>
            <a:endParaRPr lang="en-CA" altLang="fr-FR" sz="2600" b="1" i="1" noProof="0"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spTree>
    <p:extLst>
      <p:ext uri="{BB962C8B-B14F-4D97-AF65-F5344CB8AC3E}">
        <p14:creationId xmlns:p14="http://schemas.microsoft.com/office/powerpoint/2010/main" val="42618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4681215" cy="1143000"/>
          </a:xfrm>
        </p:spPr>
        <p:txBody>
          <a:bodyPr/>
          <a:lstStyle/>
          <a:p>
            <a:pPr algn="l" eaLnBrk="1" hangingPunct="1"/>
            <a:r>
              <a:rPr lang="en-CA" altLang="fr-FR" sz="3200" b="1" noProof="0" dirty="0" smtClean="0"/>
              <a:t>Centre Info-Justice</a:t>
            </a:r>
            <a:endParaRPr lang="en-CA" altLang="fr-FR" sz="3200" b="1" noProof="0" dirty="0"/>
          </a:p>
        </p:txBody>
      </p:sp>
      <p:sp>
        <p:nvSpPr>
          <p:cNvPr id="19459" name="Content Placeholder 2"/>
          <p:cNvSpPr>
            <a:spLocks noGrp="1"/>
          </p:cNvSpPr>
          <p:nvPr>
            <p:ph idx="1"/>
          </p:nvPr>
        </p:nvSpPr>
        <p:spPr>
          <a:xfrm>
            <a:off x="457200" y="5137150"/>
            <a:ext cx="8291513" cy="1531938"/>
          </a:xfrm>
        </p:spPr>
        <p:txBody>
          <a:bodyPr/>
          <a:lstStyle/>
          <a:p>
            <a:pPr eaLnBrk="1" hangingPunct="1"/>
            <a:r>
              <a:rPr lang="en-CA" altLang="fr-FR" sz="2600" noProof="0" dirty="0" smtClean="0"/>
              <a:t>Government agencies and judicial authorities</a:t>
            </a:r>
          </a:p>
          <a:p>
            <a:pPr eaLnBrk="1" hangingPunct="1"/>
            <a:r>
              <a:rPr lang="en-CA" altLang="fr-FR" sz="2600" noProof="0" dirty="0" smtClean="0"/>
              <a:t>Community</a:t>
            </a:r>
          </a:p>
          <a:p>
            <a:pPr eaLnBrk="1" hangingPunct="1"/>
            <a:r>
              <a:rPr lang="en-CA" altLang="fr-FR" sz="2600" noProof="0" dirty="0" smtClean="0"/>
              <a:t>Francophone and Anglophone legal professionals</a:t>
            </a:r>
          </a:p>
          <a:p>
            <a:pPr lvl="1" eaLnBrk="1" hangingPunct="1">
              <a:buFont typeface="Arial" panose="020B0604020202020204" pitchFamily="34" charset="0"/>
              <a:buNone/>
            </a:pPr>
            <a:endParaRPr lang="en-CA" altLang="fr-FR" noProof="0" dirty="0"/>
          </a:p>
        </p:txBody>
      </p:sp>
      <p:graphicFrame>
        <p:nvGraphicFramePr>
          <p:cNvPr id="5" name="Diagramme 4"/>
          <p:cNvGraphicFramePr/>
          <p:nvPr>
            <p:extLst>
              <p:ext uri="{D42A27DB-BD31-4B8C-83A1-F6EECF244321}">
                <p14:modId xmlns:p14="http://schemas.microsoft.com/office/powerpoint/2010/main" val="66969950"/>
              </p:ext>
            </p:extLst>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13</a:t>
            </a:fld>
            <a:endParaRPr lang="fr-CA" altLang="fr-FR"/>
          </a:p>
        </p:txBody>
      </p:sp>
    </p:spTree>
    <p:extLst>
      <p:ext uri="{BB962C8B-B14F-4D97-AF65-F5344CB8AC3E}">
        <p14:creationId xmlns:p14="http://schemas.microsoft.com/office/powerpoint/2010/main" val="145266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eaLnBrk="1" hangingPunct="1">
              <a:buNone/>
            </a:pPr>
            <a:r>
              <a:rPr lang="en-CA" altLang="fr-FR" sz="2600" i="1" noProof="0" dirty="0" smtClean="0"/>
              <a:t>      Support to the justice system</a:t>
            </a:r>
          </a:p>
          <a:p>
            <a:pPr lvl="1" eaLnBrk="1" hangingPunct="1"/>
            <a:r>
              <a:rPr lang="en-CA" altLang="fr-FR" sz="2600" noProof="0" dirty="0" smtClean="0"/>
              <a:t>Information, facilitation</a:t>
            </a:r>
          </a:p>
          <a:p>
            <a:pPr lvl="1" eaLnBrk="1" hangingPunct="1"/>
            <a:r>
              <a:rPr lang="en-CA" altLang="fr-FR" sz="2600" noProof="0" dirty="0" smtClean="0"/>
              <a:t>Implementation support</a:t>
            </a:r>
          </a:p>
          <a:p>
            <a:pPr lvl="1" eaLnBrk="1" hangingPunct="1"/>
            <a:r>
              <a:rPr lang="en-CA" altLang="fr-FR" sz="2600" noProof="0" dirty="0" smtClean="0"/>
              <a:t>Equipping staff </a:t>
            </a:r>
            <a:r>
              <a:rPr lang="en-CA" altLang="fr-FR" sz="2600" noProof="0" smtClean="0"/>
              <a:t>who provide services </a:t>
            </a:r>
            <a:r>
              <a:rPr lang="en-CA" altLang="fr-FR" sz="2600" noProof="0" dirty="0" smtClean="0"/>
              <a:t>to encourage and facilitate the active offer of French-language justice services in Saskatchewan</a:t>
            </a:r>
          </a:p>
          <a:p>
            <a:pPr marL="457200" lvl="1" indent="0" eaLnBrk="1" hangingPunct="1">
              <a:buNone/>
            </a:pPr>
            <a:r>
              <a:rPr lang="en-CA" altLang="fr-FR" sz="2600" i="1" noProof="0" dirty="0" smtClean="0"/>
              <a:t>Services to the Francophone community</a:t>
            </a:r>
          </a:p>
          <a:p>
            <a:pPr eaLnBrk="1" hangingPunct="1"/>
            <a:r>
              <a:rPr lang="en-CA" altLang="fr-FR" sz="2600" noProof="0" dirty="0" smtClean="0"/>
              <a:t>Information, outreach and referral of French-speaking individuals to French-language services and resources</a:t>
            </a:r>
          </a:p>
          <a:p>
            <a:pPr eaLnBrk="1" hangingPunct="1"/>
            <a:r>
              <a:rPr lang="en-CA" altLang="fr-FR" sz="2600" noProof="0" dirty="0" smtClean="0"/>
              <a:t>Legal resources in French</a:t>
            </a:r>
            <a:endParaRPr lang="en-CA" altLang="fr-FR" sz="2600" noProof="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148792"/>
            <a:ext cx="3824112" cy="19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14</a:t>
            </a:fld>
            <a:endParaRPr lang="fr-CA" altLang="fr-FR"/>
          </a:p>
        </p:txBody>
      </p:sp>
    </p:spTree>
    <p:extLst>
      <p:ext uri="{BB962C8B-B14F-4D97-AF65-F5344CB8AC3E}">
        <p14:creationId xmlns:p14="http://schemas.microsoft.com/office/powerpoint/2010/main" val="1803370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457200" y="1196752"/>
            <a:ext cx="8229600" cy="5256584"/>
          </a:xfrm>
        </p:spPr>
        <p:txBody>
          <a:bodyPr/>
          <a:lstStyle/>
          <a:p>
            <a:pPr>
              <a:buFont typeface="Arial" panose="020B0604020202020204" pitchFamily="34" charset="0"/>
              <a:buNone/>
            </a:pPr>
            <a:r>
              <a:rPr lang="en-CA" altLang="fr-FR" noProof="0" dirty="0" smtClean="0"/>
              <a:t>		</a:t>
            </a:r>
            <a:r>
              <a:rPr lang="en-CA" altLang="fr-FR" sz="2800" noProof="0" dirty="0" smtClean="0"/>
              <a:t>    Q</a:t>
            </a:r>
            <a:r>
              <a:rPr lang="en-CA" sz="2800" noProof="0" dirty="0" smtClean="0"/>
              <a:t>uestions, comments or suggestions?</a:t>
            </a:r>
          </a:p>
          <a:p>
            <a:pPr algn="ctr">
              <a:buNone/>
            </a:pPr>
            <a:r>
              <a:rPr lang="en-CA" altLang="fr-FR" sz="2400" noProof="0" dirty="0" smtClean="0"/>
              <a:t>		</a:t>
            </a:r>
          </a:p>
          <a:p>
            <a:pPr algn="ctr">
              <a:buNone/>
            </a:pPr>
            <a:endParaRPr lang="en-CA" altLang="fr-FR" sz="2400" noProof="0" dirty="0" smtClean="0"/>
          </a:p>
          <a:p>
            <a:pPr algn="ctr">
              <a:buNone/>
            </a:pPr>
            <a:endParaRPr lang="en-CA" altLang="fr-FR" sz="2400" noProof="0" dirty="0" smtClean="0"/>
          </a:p>
          <a:p>
            <a:pPr algn="ctr">
              <a:buNone/>
            </a:pPr>
            <a:endParaRPr lang="en-CA" altLang="fr-FR" sz="2400" noProof="0" dirty="0" smtClean="0"/>
          </a:p>
          <a:p>
            <a:pPr algn="ctr">
              <a:buNone/>
            </a:pPr>
            <a:r>
              <a:rPr lang="en-CA" altLang="fr-FR" sz="2400" noProof="0" dirty="0" smtClean="0"/>
              <a:t>1440—9th Avenue North, Suite 219 </a:t>
            </a:r>
            <a:br>
              <a:rPr lang="en-CA" altLang="fr-FR" sz="2400" noProof="0" dirty="0" smtClean="0"/>
            </a:br>
            <a:r>
              <a:rPr lang="en-CA" altLang="fr-FR" sz="2400" noProof="0" dirty="0" smtClean="0"/>
              <a:t>Regina, Saskatchewan  S4R 8B1</a:t>
            </a:r>
            <a:br>
              <a:rPr lang="en-CA" altLang="fr-FR" sz="2400" noProof="0" dirty="0" smtClean="0"/>
            </a:br>
            <a:r>
              <a:rPr lang="en-CA" altLang="fr-FR" sz="2400" noProof="0" dirty="0" smtClean="0"/>
              <a:t>Telephone: </a:t>
            </a:r>
            <a:r>
              <a:rPr lang="en-CA" altLang="fr-FR" sz="2400" noProof="0" dirty="0" smtClean="0">
                <a:hlinkClick r:id="rId3"/>
              </a:rPr>
              <a:t>306 924-8543</a:t>
            </a:r>
            <a:r>
              <a:rPr lang="en-CA" altLang="fr-FR" sz="2400" noProof="0" dirty="0" smtClean="0"/>
              <a:t>  |  </a:t>
            </a:r>
            <a:r>
              <a:rPr lang="en-CA" altLang="fr-FR" sz="2400" noProof="0" dirty="0" smtClean="0">
                <a:hlinkClick r:id="rId4"/>
              </a:rPr>
              <a:t>1 855-924-8543</a:t>
            </a:r>
            <a:endParaRPr lang="en-CA" altLang="fr-FR" sz="2400" noProof="0" dirty="0" smtClean="0"/>
          </a:p>
          <a:p>
            <a:pPr algn="ctr">
              <a:buFont typeface="Arial" panose="020B0604020202020204" pitchFamily="34" charset="0"/>
              <a:buNone/>
            </a:pPr>
            <a:r>
              <a:rPr lang="en-CA" altLang="fr-FR" sz="2400" noProof="0" dirty="0" smtClean="0"/>
              <a:t/>
            </a:r>
            <a:br>
              <a:rPr lang="en-CA" altLang="fr-FR" sz="2400" noProof="0" dirty="0" smtClean="0"/>
            </a:br>
            <a:r>
              <a:rPr lang="en-CA" altLang="fr-FR" sz="2800" noProof="0" dirty="0" smtClean="0">
                <a:hlinkClick r:id="rId5"/>
              </a:rPr>
              <a:t>saskinfojustice.ca</a:t>
            </a:r>
            <a:r>
              <a:rPr lang="en-CA" altLang="fr-FR" sz="2800" noProof="0" dirty="0" smtClean="0"/>
              <a:t> </a:t>
            </a:r>
          </a:p>
          <a:p>
            <a:pPr marL="0" lvl="0" indent="0" eaLnBrk="1" hangingPunct="1">
              <a:spcBef>
                <a:spcPct val="0"/>
              </a:spcBef>
              <a:buNone/>
            </a:pPr>
            <a:endParaRPr lang="fr-CA" sz="1600" dirty="0" smtClean="0">
              <a:solidFill>
                <a:prstClr val="black"/>
              </a:solidFill>
              <a:cs typeface="Arial" panose="020B0604020202020204" pitchFamily="34" charset="0"/>
            </a:endParaRPr>
          </a:p>
          <a:p>
            <a:pPr marL="0" lvl="0" indent="0" eaLnBrk="1" hangingPunct="1">
              <a:spcBef>
                <a:spcPct val="0"/>
              </a:spcBef>
              <a:buNone/>
            </a:pPr>
            <a:r>
              <a:rPr lang="fr-CA" sz="1600" dirty="0">
                <a:solidFill>
                  <a:prstClr val="black"/>
                </a:solidFill>
                <a:cs typeface="Arial" panose="020B0604020202020204" pitchFamily="34" charset="0"/>
              </a:rPr>
              <a:t>	</a:t>
            </a:r>
            <a:r>
              <a:rPr lang="fr-CA" sz="1600" dirty="0" smtClean="0">
                <a:solidFill>
                  <a:prstClr val="black"/>
                </a:solidFill>
                <a:cs typeface="Arial" panose="020B0604020202020204" pitchFamily="34" charset="0"/>
              </a:rPr>
              <a:t>					</a:t>
            </a:r>
          </a:p>
          <a:p>
            <a:pPr marL="0" lvl="0" indent="0" eaLnBrk="1" hangingPunct="1">
              <a:spcBef>
                <a:spcPct val="0"/>
              </a:spcBef>
              <a:buNone/>
            </a:pPr>
            <a:r>
              <a:rPr lang="fr-CA" sz="1600" dirty="0">
                <a:solidFill>
                  <a:prstClr val="black"/>
                </a:solidFill>
                <a:cs typeface="Arial" panose="020B0604020202020204" pitchFamily="34" charset="0"/>
              </a:rPr>
              <a:t>	</a:t>
            </a:r>
            <a:r>
              <a:rPr lang="fr-CA" sz="1600" dirty="0" smtClean="0">
                <a:solidFill>
                  <a:prstClr val="black"/>
                </a:solidFill>
                <a:cs typeface="Arial" panose="020B0604020202020204" pitchFamily="34" charset="0"/>
              </a:rPr>
              <a:t>					Copyright </a:t>
            </a:r>
            <a:r>
              <a:rPr lang="fr-CA" sz="1600" dirty="0">
                <a:solidFill>
                  <a:prstClr val="black"/>
                </a:solidFill>
                <a:cs typeface="Arial" panose="020B0604020202020204" pitchFamily="34" charset="0"/>
              </a:rPr>
              <a:t>AJEFS </a:t>
            </a:r>
            <a:r>
              <a:rPr lang="fr-CA" sz="1600" dirty="0" smtClean="0">
                <a:solidFill>
                  <a:prstClr val="black"/>
                </a:solidFill>
                <a:cs typeface="Arial" panose="020B0604020202020204" pitchFamily="34" charset="0"/>
              </a:rPr>
              <a:t>2019</a:t>
            </a:r>
            <a:endParaRPr lang="fr-CA" sz="1600" dirty="0">
              <a:solidFill>
                <a:prstClr val="black"/>
              </a:solidFill>
              <a:cs typeface="Arial" panose="020B0604020202020204" pitchFamily="34" charset="0"/>
            </a:endParaRPr>
          </a:p>
          <a:p>
            <a:pPr algn="r">
              <a:buFont typeface="Arial" panose="020B0604020202020204" pitchFamily="34" charset="0"/>
              <a:buNone/>
            </a:pPr>
            <a:endParaRPr lang="en-CA" altLang="fr-FR" noProof="0"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700808"/>
            <a:ext cx="3321702" cy="17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15</a:t>
            </a:fld>
            <a:endParaRPr lang="fr-CA" altLang="fr-FR"/>
          </a:p>
        </p:txBody>
      </p:sp>
      <p:pic>
        <p:nvPicPr>
          <p:cNvPr id="6" name="Image 5"/>
          <p:cNvPicPr>
            <a:picLocks noChangeAspect="1"/>
          </p:cNvPicPr>
          <p:nvPr/>
        </p:nvPicPr>
        <p:blipFill>
          <a:blip r:embed="rId7"/>
          <a:stretch>
            <a:fillRect/>
          </a:stretch>
        </p:blipFill>
        <p:spPr>
          <a:xfrm>
            <a:off x="5436096" y="5910745"/>
            <a:ext cx="542591" cy="542591"/>
          </a:xfrm>
          <a:prstGeom prst="rect">
            <a:avLst/>
          </a:prstGeom>
        </p:spPr>
      </p:pic>
    </p:spTree>
    <p:extLst>
      <p:ext uri="{BB962C8B-B14F-4D97-AF65-F5344CB8AC3E}">
        <p14:creationId xmlns:p14="http://schemas.microsoft.com/office/powerpoint/2010/main" val="78496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Professional Leadership</a:t>
            </a:r>
            <a:endParaRPr lang="en-CA" sz="3600" b="1" noProof="0" dirty="0"/>
          </a:p>
        </p:txBody>
      </p:sp>
      <p:sp>
        <p:nvSpPr>
          <p:cNvPr id="3" name="Espace réservé du contenu 2"/>
          <p:cNvSpPr>
            <a:spLocks noGrp="1"/>
          </p:cNvSpPr>
          <p:nvPr>
            <p:ph idx="1"/>
          </p:nvPr>
        </p:nvSpPr>
        <p:spPr>
          <a:xfrm>
            <a:off x="457200" y="1417638"/>
            <a:ext cx="8229600" cy="5035698"/>
          </a:xfrm>
        </p:spPr>
        <p:txBody>
          <a:bodyPr/>
          <a:lstStyle/>
          <a:p>
            <a:pPr marL="0" lvl="1" indent="0">
              <a:buNone/>
            </a:pPr>
            <a:r>
              <a:rPr lang="en-CA" b="1" i="1" noProof="0" dirty="0" smtClean="0"/>
              <a:t>Who is called on to exercise professional leadership with regard to active offer?</a:t>
            </a:r>
          </a:p>
          <a:p>
            <a:pPr marL="342900" lvl="1" indent="-342900">
              <a:buFont typeface="Wingdings" panose="05000000000000000000" pitchFamily="2" charset="2"/>
              <a:buChar char="§"/>
            </a:pPr>
            <a:r>
              <a:rPr lang="en-CA" sz="2500" noProof="0" dirty="0" smtClean="0"/>
              <a:t>Anglophone and Francophone legal professionals working in the court system or in private law offices in Saskatchewan</a:t>
            </a:r>
          </a:p>
          <a:p>
            <a:pPr marL="342900" lvl="1" indent="-342900">
              <a:buFont typeface="Wingdings" panose="05000000000000000000" pitchFamily="2" charset="2"/>
              <a:buChar char="§"/>
            </a:pPr>
            <a:r>
              <a:rPr lang="en-CA" sz="2500" noProof="0" dirty="0" smtClean="0"/>
              <a:t>Staff working in the province’s court system as well as in related services—police officers, correctional officers, probation officers, social workers, interpreters, mediators, </a:t>
            </a:r>
            <a:r>
              <a:rPr lang="en-CA" sz="2500" noProof="0" dirty="0" err="1" smtClean="0"/>
              <a:t>etc</a:t>
            </a:r>
            <a:endParaRPr lang="en-CA" sz="2500" noProof="0" dirty="0" smtClean="0"/>
          </a:p>
          <a:p>
            <a:pPr marL="342900" lvl="1" indent="-342900">
              <a:buFont typeface="Wingdings" panose="05000000000000000000" pitchFamily="2" charset="2"/>
              <a:buChar char="§"/>
            </a:pPr>
            <a:r>
              <a:rPr lang="en-CA" sz="2500" noProof="0" dirty="0" smtClean="0"/>
              <a:t>All workers providing services to the public from agencies, associations or organizations active in the field of justice</a:t>
            </a:r>
          </a:p>
          <a:p>
            <a:pPr lvl="0">
              <a:spcBef>
                <a:spcPct val="30000"/>
              </a:spcBef>
              <a:defRPr/>
            </a:pPr>
            <a:endParaRPr lang="en-CA" sz="2600" b="1" noProof="0" dirty="0" smtClean="0"/>
          </a:p>
          <a:p>
            <a:pPr marL="457200" lvl="1" indent="0">
              <a:buNone/>
            </a:pPr>
            <a:endParaRPr lang="en-CA" sz="20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a:t>
            </a:fld>
            <a:endParaRPr lang="fr-CA" altLang="fr-FR"/>
          </a:p>
        </p:txBody>
      </p:sp>
    </p:spTree>
    <p:extLst>
      <p:ext uri="{BB962C8B-B14F-4D97-AF65-F5344CB8AC3E}">
        <p14:creationId xmlns:p14="http://schemas.microsoft.com/office/powerpoint/2010/main" val="359673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600" b="1" noProof="0" dirty="0" smtClean="0"/>
              <a:t>Professional Leadership</a:t>
            </a:r>
            <a:endParaRPr lang="en-CA" sz="3600" b="1" noProof="0" dirty="0"/>
          </a:p>
        </p:txBody>
      </p:sp>
      <p:sp>
        <p:nvSpPr>
          <p:cNvPr id="3" name="Espace réservé du contenu 2"/>
          <p:cNvSpPr>
            <a:spLocks noGrp="1"/>
          </p:cNvSpPr>
          <p:nvPr>
            <p:ph idx="1"/>
          </p:nvPr>
        </p:nvSpPr>
        <p:spPr>
          <a:xfrm>
            <a:off x="539552" y="1624012"/>
            <a:ext cx="8229600" cy="4525963"/>
          </a:xfrm>
        </p:spPr>
        <p:txBody>
          <a:bodyPr/>
          <a:lstStyle/>
          <a:p>
            <a:pPr marL="0" indent="0">
              <a:buNone/>
            </a:pPr>
            <a:r>
              <a:rPr lang="en-CA" sz="2800" b="1" dirty="0" smtClean="0"/>
              <a:t>O</a:t>
            </a:r>
            <a:r>
              <a:rPr lang="en-CA" sz="2800" b="1" noProof="0" dirty="0" err="1" smtClean="0"/>
              <a:t>bjectives</a:t>
            </a:r>
            <a:r>
              <a:rPr lang="en-CA" sz="2800" b="1" noProof="0" dirty="0" smtClean="0"/>
              <a:t> for Professional Leaders: </a:t>
            </a:r>
          </a:p>
          <a:p>
            <a:r>
              <a:rPr lang="en-CA" sz="2600" noProof="0" dirty="0" smtClean="0"/>
              <a:t>Build individual and collective capacity for actively offering quality French-language legal and court services in Saskatchewan, thereby ensuring equitable access to justice for all French-speaking </a:t>
            </a:r>
            <a:r>
              <a:rPr lang="en-CA" sz="2600" dirty="0" smtClean="0"/>
              <a:t>people</a:t>
            </a:r>
            <a:endParaRPr lang="en-CA" sz="2600" noProof="0" dirty="0" smtClean="0"/>
          </a:p>
          <a:p>
            <a:endParaRPr lang="en-CA" sz="2600" noProof="0" dirty="0" smtClean="0"/>
          </a:p>
          <a:p>
            <a:r>
              <a:rPr lang="en-CA" sz="2600" noProof="0" dirty="0" smtClean="0"/>
              <a:t>Provide accessible role models </a:t>
            </a:r>
            <a:r>
              <a:rPr lang="en-CA" sz="2600" dirty="0" smtClean="0"/>
              <a:t>to </a:t>
            </a:r>
            <a:r>
              <a:rPr lang="en-CA" sz="2600" noProof="0" dirty="0" smtClean="0"/>
              <a:t>showcase linguistic duality and Canada’s two official languages, and to encourage and facilitate the active offer of services in both official languages in their respective areas</a:t>
            </a:r>
            <a:endParaRPr lang="en-CA" sz="2600" noProof="0"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dirty="0"/>
          </a:p>
        </p:txBody>
      </p:sp>
    </p:spTree>
    <p:extLst>
      <p:ext uri="{BB962C8B-B14F-4D97-AF65-F5344CB8AC3E}">
        <p14:creationId xmlns:p14="http://schemas.microsoft.com/office/powerpoint/2010/main" val="340913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7039" y="661777"/>
            <a:ext cx="3778927" cy="823007"/>
          </a:xfrm>
        </p:spPr>
        <p:txBody>
          <a:bodyPr/>
          <a:lstStyle/>
          <a:p>
            <a:pPr algn="ctr"/>
            <a:r>
              <a:rPr lang="en-CA" sz="3600" b="1" noProof="0" dirty="0" smtClean="0"/>
              <a:t>Action Items (1)</a:t>
            </a:r>
            <a:endParaRPr lang="en-CA" sz="3600" b="1" noProof="0" dirty="0"/>
          </a:p>
        </p:txBody>
      </p:sp>
      <p:sp>
        <p:nvSpPr>
          <p:cNvPr id="3" name="Espace réservé du contenu 2"/>
          <p:cNvSpPr>
            <a:spLocks noGrp="1"/>
          </p:cNvSpPr>
          <p:nvPr>
            <p:ph idx="1"/>
          </p:nvPr>
        </p:nvSpPr>
        <p:spPr>
          <a:xfrm>
            <a:off x="530019" y="1484784"/>
            <a:ext cx="8712968" cy="4938712"/>
          </a:xfrm>
        </p:spPr>
        <p:txBody>
          <a:bodyPr>
            <a:normAutofit lnSpcReduction="10000"/>
          </a:bodyPr>
          <a:lstStyle/>
          <a:p>
            <a:pPr marL="0" lvl="0" indent="0">
              <a:buClrTx/>
              <a:buNone/>
            </a:pPr>
            <a:r>
              <a:rPr lang="en-CA" sz="2400" noProof="0" dirty="0" smtClean="0">
                <a:latin typeface="Calibri" panose="020F0502020204030204" pitchFamily="34" charset="0"/>
                <a:cs typeface="Calibri" panose="020F0502020204030204" pitchFamily="34" charset="0"/>
              </a:rPr>
              <a:t>Stakeholders reinforce their capacity for actively offering services in both official languages: </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An ethical, client-centred approach</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Professional code of ethics</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Greeting (verbal and non-verbal)</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Information on the right to continue being served in French</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Human dimension of interacting with clients: in person, by telephone or via written correspondence</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Material dimension of interacting with clients: notices and signage</a:t>
            </a:r>
          </a:p>
          <a:p>
            <a:pPr lvl="1">
              <a:buClrTx/>
              <a:buFont typeface="Arial" panose="020B0604020202020204" pitchFamily="34" charset="0"/>
              <a:buChar char="•"/>
            </a:pPr>
            <a:r>
              <a:rPr lang="en-CA" sz="2400" noProof="0" dirty="0" smtClean="0">
                <a:latin typeface="Calibri" panose="020F0502020204030204" pitchFamily="34" charset="0"/>
                <a:cs typeface="Calibri" panose="020F0502020204030204" pitchFamily="34" charset="0"/>
              </a:rPr>
              <a:t>Up-to-date training</a:t>
            </a:r>
            <a:endParaRPr lang="en-CA" sz="2400" noProof="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244408" y="6309320"/>
            <a:ext cx="432048" cy="434504"/>
          </a:xfrm>
        </p:spPr>
        <p:txBody>
          <a:bodyPr/>
          <a:lstStyle/>
          <a:p>
            <a:fld id="{0890A999-F363-410F-BEC8-9DBC48E324C8}" type="slidenum">
              <a:rPr lang="fr-CA" altLang="fr-FR" sz="1200" smtClean="0">
                <a:solidFill>
                  <a:schemeClr val="bg2">
                    <a:lumMod val="65000"/>
                  </a:schemeClr>
                </a:solidFill>
                <a:latin typeface="Calibri" panose="020F0502020204030204" pitchFamily="34" charset="0"/>
              </a:rPr>
              <a:pPr/>
              <a:t>4</a:t>
            </a:fld>
            <a:endParaRPr lang="fr-CA" altLang="fr-FR" sz="1200" dirty="0">
              <a:solidFill>
                <a:schemeClr val="bg2">
                  <a:lumMod val="65000"/>
                </a:schemeClr>
              </a:solidFill>
              <a:latin typeface="Calibri" panose="020F0502020204030204" pitchFamily="34" charset="0"/>
            </a:endParaRPr>
          </a:p>
        </p:txBody>
      </p:sp>
    </p:spTree>
    <p:extLst>
      <p:ext uri="{BB962C8B-B14F-4D97-AF65-F5344CB8AC3E}">
        <p14:creationId xmlns:p14="http://schemas.microsoft.com/office/powerpoint/2010/main" val="856512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79147" y="700323"/>
            <a:ext cx="3896179" cy="640445"/>
          </a:xfrm>
        </p:spPr>
        <p:txBody>
          <a:bodyPr/>
          <a:lstStyle/>
          <a:p>
            <a:pPr algn="ctr"/>
            <a:r>
              <a:rPr lang="en-CA" sz="3600" b="1" noProof="0" dirty="0" smtClean="0"/>
              <a:t>Action Items (2)</a:t>
            </a:r>
            <a:endParaRPr lang="en-CA" sz="3600" b="1" noProof="0" dirty="0"/>
          </a:p>
        </p:txBody>
      </p:sp>
      <p:sp>
        <p:nvSpPr>
          <p:cNvPr id="3" name="Espace réservé du contenu 2"/>
          <p:cNvSpPr>
            <a:spLocks noGrp="1"/>
          </p:cNvSpPr>
          <p:nvPr>
            <p:ph idx="1"/>
          </p:nvPr>
        </p:nvSpPr>
        <p:spPr>
          <a:xfrm>
            <a:off x="827585" y="1340768"/>
            <a:ext cx="7999304" cy="5169618"/>
          </a:xfrm>
        </p:spPr>
        <p:txBody>
          <a:bodyPr>
            <a:normAutofit/>
          </a:bodyPr>
          <a:lstStyle/>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Know and promote the Language Act, the French-language Services Policy, the French-language Court Services Policy and the Active Offer Reference Framework</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Recognize the foundations and fundamentals of active offer</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Recognize and promote the equality of French and English in Canada</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Recognize and promote the real equality of official language communities</a:t>
            </a:r>
          </a:p>
          <a:p>
            <a:pPr>
              <a:buClrTx/>
              <a:buFont typeface="Arial" panose="020B0604020202020204" pitchFamily="34" charset="0"/>
              <a:buChar char="•"/>
            </a:pPr>
            <a:r>
              <a:rPr lang="en-CA" sz="2600" noProof="0" dirty="0" smtClean="0">
                <a:latin typeface="Calibri" panose="020F0502020204030204" pitchFamily="34" charset="0"/>
                <a:cs typeface="Calibri" panose="020F0502020204030204" pitchFamily="34" charset="0"/>
              </a:rPr>
              <a:t>Inform clients of their language rights</a:t>
            </a:r>
            <a:endParaRPr lang="en-CA" sz="2600" noProof="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a:xfrm>
            <a:off x="8172400" y="6327823"/>
            <a:ext cx="510474" cy="365125"/>
          </a:xfrm>
        </p:spPr>
        <p:txBody>
          <a:bodyPr/>
          <a:lstStyle/>
          <a:p>
            <a:fld id="{0890A999-F363-410F-BEC8-9DBC48E324C8}" type="slidenum">
              <a:rPr lang="fr-CA" altLang="fr-FR" sz="1200" smtClean="0">
                <a:solidFill>
                  <a:schemeClr val="bg2">
                    <a:lumMod val="65000"/>
                  </a:schemeClr>
                </a:solidFill>
                <a:latin typeface="Calibri" panose="020F0502020204030204" pitchFamily="34" charset="0"/>
              </a:rPr>
              <a:pPr/>
              <a:t>5</a:t>
            </a:fld>
            <a:endParaRPr lang="fr-CA" altLang="fr-FR" sz="1200" dirty="0">
              <a:solidFill>
                <a:schemeClr val="bg2">
                  <a:lumMod val="65000"/>
                </a:schemeClr>
              </a:solidFill>
              <a:latin typeface="Calibri" panose="020F0502020204030204" pitchFamily="34" charset="0"/>
            </a:endParaRPr>
          </a:p>
        </p:txBody>
      </p:sp>
    </p:spTree>
    <p:extLst>
      <p:ext uri="{BB962C8B-B14F-4D97-AF65-F5344CB8AC3E}">
        <p14:creationId xmlns:p14="http://schemas.microsoft.com/office/powerpoint/2010/main" val="3025580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7824" y="692696"/>
            <a:ext cx="3850935" cy="714995"/>
          </a:xfrm>
        </p:spPr>
        <p:txBody>
          <a:bodyPr/>
          <a:lstStyle/>
          <a:p>
            <a:pPr algn="ctr"/>
            <a:r>
              <a:rPr lang="en-CA" sz="3600" b="1" noProof="0" dirty="0" smtClean="0"/>
              <a:t>Action Items (3)</a:t>
            </a:r>
            <a:endParaRPr lang="en-CA" sz="3600" b="1" noProof="0" dirty="0"/>
          </a:p>
        </p:txBody>
      </p:sp>
      <p:sp>
        <p:nvSpPr>
          <p:cNvPr id="3" name="Espace réservé du contenu 2"/>
          <p:cNvSpPr>
            <a:spLocks noGrp="1"/>
          </p:cNvSpPr>
          <p:nvPr>
            <p:ph idx="1"/>
          </p:nvPr>
        </p:nvSpPr>
        <p:spPr>
          <a:xfrm>
            <a:off x="1475656" y="1628800"/>
            <a:ext cx="7927297" cy="4537243"/>
          </a:xfrm>
        </p:spPr>
        <p:txBody>
          <a:bodyPr>
            <a:normAutofit/>
          </a:bodyPr>
          <a:lstStyle/>
          <a:p>
            <a:pPr>
              <a:buClrTx/>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T</a:t>
            </a:r>
            <a:r>
              <a:rPr lang="en-CA" sz="2800" noProof="0" dirty="0" err="1" smtClean="0">
                <a:latin typeface="Calibri" panose="020F0502020204030204" pitchFamily="34" charset="0"/>
                <a:cs typeface="Calibri" panose="020F0502020204030204" pitchFamily="34" charset="0"/>
              </a:rPr>
              <a:t>hrough</a:t>
            </a:r>
            <a:r>
              <a:rPr lang="en-CA" sz="2800" noProof="0" dirty="0" smtClean="0">
                <a:latin typeface="Calibri" panose="020F0502020204030204" pitchFamily="34" charset="0"/>
                <a:cs typeface="Calibri" panose="020F0502020204030204" pitchFamily="34" charset="0"/>
              </a:rPr>
              <a:t> concrete measures, demonstrate a commitment to respecting language rights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Through behaviour, communicate the values of bilingualism and equity in relation to official languages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Maintain a climate of respect for both official languages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Exercise leadership with regard to official languages</a:t>
            </a:r>
          </a:p>
          <a:p>
            <a:endParaRPr lang="en-CA" sz="2400" noProof="0" dirty="0"/>
          </a:p>
        </p:txBody>
      </p:sp>
      <p:sp>
        <p:nvSpPr>
          <p:cNvPr id="4" name="Espace réservé du numéro de diapositive 3"/>
          <p:cNvSpPr>
            <a:spLocks noGrp="1"/>
          </p:cNvSpPr>
          <p:nvPr>
            <p:ph type="sldNum" sz="quarter" idx="12"/>
          </p:nvPr>
        </p:nvSpPr>
        <p:spPr>
          <a:xfrm>
            <a:off x="8100392" y="6367680"/>
            <a:ext cx="584978" cy="365125"/>
          </a:xfrm>
        </p:spPr>
        <p:txBody>
          <a:bodyPr/>
          <a:lstStyle/>
          <a:p>
            <a:fld id="{0890A999-F363-410F-BEC8-9DBC48E324C8}" type="slidenum">
              <a:rPr lang="fr-CA" altLang="fr-FR" sz="1200" smtClean="0">
                <a:solidFill>
                  <a:schemeClr val="bg2">
                    <a:lumMod val="65000"/>
                  </a:schemeClr>
                </a:solidFill>
                <a:latin typeface="Calibri" panose="020F0502020204030204" pitchFamily="34" charset="0"/>
              </a:rPr>
              <a:pPr/>
              <a:t>6</a:t>
            </a:fld>
            <a:endParaRPr lang="fr-CA" altLang="fr-FR" sz="1200" dirty="0">
              <a:solidFill>
                <a:schemeClr val="bg2">
                  <a:lumMod val="65000"/>
                </a:schemeClr>
              </a:solidFill>
              <a:latin typeface="Calibri" panose="020F0502020204030204" pitchFamily="34" charset="0"/>
            </a:endParaRPr>
          </a:p>
        </p:txBody>
      </p:sp>
    </p:spTree>
    <p:extLst>
      <p:ext uri="{BB962C8B-B14F-4D97-AF65-F5344CB8AC3E}">
        <p14:creationId xmlns:p14="http://schemas.microsoft.com/office/powerpoint/2010/main" val="191789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3808" y="669148"/>
            <a:ext cx="3774470" cy="648072"/>
          </a:xfrm>
        </p:spPr>
        <p:txBody>
          <a:bodyPr/>
          <a:lstStyle/>
          <a:p>
            <a:r>
              <a:rPr lang="en-CA" sz="3600" b="1" noProof="0" dirty="0" smtClean="0"/>
              <a:t>Action Items (4)</a:t>
            </a:r>
            <a:endParaRPr lang="en-CA" sz="3600" b="1" noProof="0" dirty="0"/>
          </a:p>
        </p:txBody>
      </p:sp>
      <p:sp>
        <p:nvSpPr>
          <p:cNvPr id="3" name="Espace réservé du contenu 2"/>
          <p:cNvSpPr>
            <a:spLocks noGrp="1"/>
          </p:cNvSpPr>
          <p:nvPr>
            <p:ph idx="1"/>
          </p:nvPr>
        </p:nvSpPr>
        <p:spPr>
          <a:xfrm>
            <a:off x="1293168" y="1484784"/>
            <a:ext cx="7850832" cy="4498446"/>
          </a:xfrm>
        </p:spPr>
        <p:txBody>
          <a:bodyPr>
            <a:normAutofit lnSpcReduction="10000"/>
          </a:bodyPr>
          <a:lstStyle/>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Enroll in training programs to improve language skills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As needed, enroll in training programs related to law and justice offered by community-based institutions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Highlight the availability of French-language documents and forms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Greet the public in both official languages</a:t>
            </a:r>
          </a:p>
          <a:p>
            <a:pPr>
              <a:buClrTx/>
              <a:buFont typeface="Arial" panose="020B0604020202020204" pitchFamily="34" charset="0"/>
              <a:buChar char="•"/>
            </a:pPr>
            <a:r>
              <a:rPr lang="en-CA" sz="2800" noProof="0" dirty="0" smtClean="0">
                <a:latin typeface="Calibri" panose="020F0502020204030204" pitchFamily="34" charset="0"/>
                <a:cs typeface="Calibri" panose="020F0502020204030204" pitchFamily="34" charset="0"/>
              </a:rPr>
              <a:t>Ensure notices are posted in both official languages</a:t>
            </a:r>
          </a:p>
          <a:p>
            <a:pPr marL="0" indent="0">
              <a:buNone/>
            </a:pPr>
            <a:endParaRPr lang="en-CA" noProof="0" dirty="0" smtClean="0"/>
          </a:p>
          <a:p>
            <a:endParaRPr lang="en-CA" noProof="0" dirty="0"/>
          </a:p>
        </p:txBody>
      </p:sp>
      <p:sp>
        <p:nvSpPr>
          <p:cNvPr id="4" name="Espace réservé du numéro de diapositive 3"/>
          <p:cNvSpPr>
            <a:spLocks noGrp="1"/>
          </p:cNvSpPr>
          <p:nvPr>
            <p:ph type="sldNum" sz="quarter" idx="12"/>
          </p:nvPr>
        </p:nvSpPr>
        <p:spPr>
          <a:xfrm>
            <a:off x="8028384" y="6381328"/>
            <a:ext cx="648072" cy="365125"/>
          </a:xfrm>
        </p:spPr>
        <p:txBody>
          <a:bodyPr/>
          <a:lstStyle/>
          <a:p>
            <a:fld id="{0890A999-F363-410F-BEC8-9DBC48E324C8}" type="slidenum">
              <a:rPr lang="fr-CA" altLang="fr-FR" sz="1200" smtClean="0">
                <a:solidFill>
                  <a:schemeClr val="bg2">
                    <a:lumMod val="65000"/>
                  </a:schemeClr>
                </a:solidFill>
                <a:latin typeface="Calibri" panose="020F0502020204030204" pitchFamily="34" charset="0"/>
              </a:rPr>
              <a:pPr/>
              <a:t>7</a:t>
            </a:fld>
            <a:endParaRPr lang="fr-CA" altLang="fr-FR" sz="1200" dirty="0">
              <a:solidFill>
                <a:schemeClr val="bg2">
                  <a:lumMod val="65000"/>
                </a:schemeClr>
              </a:solidFill>
              <a:latin typeface="Calibri" panose="020F0502020204030204" pitchFamily="34" charset="0"/>
            </a:endParaRPr>
          </a:p>
        </p:txBody>
      </p:sp>
    </p:spTree>
    <p:extLst>
      <p:ext uri="{BB962C8B-B14F-4D97-AF65-F5344CB8AC3E}">
        <p14:creationId xmlns:p14="http://schemas.microsoft.com/office/powerpoint/2010/main" val="350707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CA" altLang="fr-FR" noProof="0" dirty="0"/>
          </a:p>
        </p:txBody>
      </p:sp>
      <p:sp>
        <p:nvSpPr>
          <p:cNvPr id="14339" name="Content Placeholder 2"/>
          <p:cNvSpPr>
            <a:spLocks noGrp="1"/>
          </p:cNvSpPr>
          <p:nvPr>
            <p:ph idx="1"/>
          </p:nvPr>
        </p:nvSpPr>
        <p:spPr/>
        <p:txBody>
          <a:bodyPr/>
          <a:lstStyle/>
          <a:p>
            <a:pPr marL="0" indent="0" eaLnBrk="1" hangingPunct="1">
              <a:buNone/>
            </a:pPr>
            <a:r>
              <a:rPr lang="en-CA" altLang="fr-FR" sz="3600" b="1" noProof="0" dirty="0" smtClean="0"/>
              <a:t>Active offer is a systemic and collective issue</a:t>
            </a:r>
          </a:p>
          <a:p>
            <a:pPr lvl="1" eaLnBrk="1" hangingPunct="1"/>
            <a:r>
              <a:rPr lang="en-CA" altLang="fr-FR" noProof="0" dirty="0" smtClean="0"/>
              <a:t>Government</a:t>
            </a:r>
          </a:p>
          <a:p>
            <a:pPr lvl="1" eaLnBrk="1" hangingPunct="1"/>
            <a:r>
              <a:rPr lang="en-CA" altLang="fr-FR" noProof="0" dirty="0" smtClean="0"/>
              <a:t>Justice system</a:t>
            </a:r>
          </a:p>
          <a:p>
            <a:pPr lvl="1" eaLnBrk="1" hangingPunct="1"/>
            <a:r>
              <a:rPr lang="en-CA" altLang="fr-FR" noProof="0" dirty="0" smtClean="0"/>
              <a:t>Legal professionals</a:t>
            </a:r>
          </a:p>
          <a:p>
            <a:pPr lvl="1" eaLnBrk="1" hangingPunct="1"/>
            <a:r>
              <a:rPr lang="en-CA" altLang="fr-FR" noProof="0" dirty="0" smtClean="0"/>
              <a:t>Related services</a:t>
            </a:r>
          </a:p>
          <a:p>
            <a:pPr lvl="1" eaLnBrk="1" hangingPunct="1"/>
            <a:r>
              <a:rPr lang="en-CA" altLang="fr-FR" noProof="0" dirty="0" smtClean="0"/>
              <a:t>Community </a:t>
            </a:r>
            <a:endParaRPr lang="en-CA" altLang="fr-FR" noProof="0" dirty="0"/>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643313"/>
            <a:ext cx="33702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8</a:t>
            </a:fld>
            <a:endParaRPr lang="fr-CA" altLang="fr-FR" dirty="0"/>
          </a:p>
        </p:txBody>
      </p:sp>
    </p:spTree>
    <p:extLst>
      <p:ext uri="{BB962C8B-B14F-4D97-AF65-F5344CB8AC3E}">
        <p14:creationId xmlns:p14="http://schemas.microsoft.com/office/powerpoint/2010/main" val="161985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eaLnBrk="1" hangingPunct="1"/>
            <a:r>
              <a:rPr lang="en-CA" altLang="fr-FR" sz="3600" b="1" noProof="0" dirty="0" smtClean="0"/>
              <a:t>Exercising Ethical and Collaborative </a:t>
            </a:r>
            <a:r>
              <a:rPr lang="en-CA" altLang="fr-FR" sz="3600" b="1" dirty="0"/>
              <a:t>L</a:t>
            </a:r>
            <a:r>
              <a:rPr lang="en-CA" altLang="fr-FR" sz="3600" b="1" noProof="0" dirty="0" err="1" smtClean="0"/>
              <a:t>eadership</a:t>
            </a:r>
            <a:r>
              <a:rPr lang="en-CA" altLang="fr-FR" sz="3600" b="1" noProof="0" dirty="0" smtClean="0"/>
              <a:t> at all Levels</a:t>
            </a:r>
            <a:endParaRPr lang="en-CA" altLang="fr-FR" sz="3600" b="1" noProof="0" dirty="0"/>
          </a:p>
        </p:txBody>
      </p:sp>
      <p:sp>
        <p:nvSpPr>
          <p:cNvPr id="17411" name="Content Placeholder 2"/>
          <p:cNvSpPr>
            <a:spLocks noGrp="1"/>
          </p:cNvSpPr>
          <p:nvPr>
            <p:ph idx="1"/>
          </p:nvPr>
        </p:nvSpPr>
        <p:spPr>
          <a:xfrm>
            <a:off x="540327" y="1746827"/>
            <a:ext cx="8229600" cy="4281488"/>
          </a:xfrm>
        </p:spPr>
        <p:txBody>
          <a:bodyPr/>
          <a:lstStyle/>
          <a:p>
            <a:pPr marL="514350" indent="-514350" eaLnBrk="1" hangingPunct="1">
              <a:buFont typeface="Calibri" panose="020F0502020204030204" pitchFamily="34" charset="0"/>
              <a:buAutoNum type="arabicPeriod"/>
            </a:pPr>
            <a:r>
              <a:rPr lang="en-CA" altLang="fr-FR" sz="2800" noProof="0" dirty="0" smtClean="0"/>
              <a:t>Creating favourable conditions—</a:t>
            </a:r>
            <a:r>
              <a:rPr lang="en-CA" altLang="fr-FR" sz="2800" i="1" noProof="0" dirty="0" smtClean="0"/>
              <a:t>systemic</a:t>
            </a:r>
          </a:p>
          <a:p>
            <a:pPr marL="514350" indent="-514350" eaLnBrk="1" hangingPunct="1">
              <a:buFont typeface="Calibri" panose="020F0502020204030204" pitchFamily="34" charset="0"/>
              <a:buAutoNum type="arabicPeriod"/>
            </a:pPr>
            <a:r>
              <a:rPr lang="en-CA" altLang="fr-FR" sz="2800" noProof="0" dirty="0" smtClean="0"/>
              <a:t>Putting structures and processes in place—</a:t>
            </a:r>
            <a:r>
              <a:rPr lang="en-CA" altLang="fr-FR" sz="2800" i="1" noProof="0" dirty="0" smtClean="0"/>
              <a:t>organizational</a:t>
            </a:r>
          </a:p>
          <a:p>
            <a:pPr marL="514350" indent="-514350" eaLnBrk="1" hangingPunct="1">
              <a:buFont typeface="Calibri" panose="020F0502020204030204" pitchFamily="34" charset="0"/>
              <a:buAutoNum type="arabicPeriod"/>
            </a:pPr>
            <a:r>
              <a:rPr lang="en-CA" altLang="fr-FR" sz="2800" noProof="0" dirty="0" smtClean="0"/>
              <a:t>Building capacity—</a:t>
            </a:r>
            <a:r>
              <a:rPr lang="en-CA" altLang="fr-FR" sz="2800" i="1" noProof="0" dirty="0" smtClean="0"/>
              <a:t>professional</a:t>
            </a:r>
          </a:p>
          <a:p>
            <a:pPr marL="514350" indent="-514350" eaLnBrk="1" hangingPunct="1">
              <a:buFont typeface="Calibri" panose="020F0502020204030204" pitchFamily="34" charset="0"/>
              <a:buAutoNum type="arabicPeriod"/>
            </a:pPr>
            <a:r>
              <a:rPr lang="en-CA" altLang="fr-FR" sz="2800" noProof="0" dirty="0" smtClean="0"/>
              <a:t>Stimulating demand—</a:t>
            </a:r>
            <a:r>
              <a:rPr lang="en-CA" altLang="fr-FR" sz="2800" i="1" noProof="0" dirty="0" smtClean="0"/>
              <a:t>community</a:t>
            </a:r>
          </a:p>
          <a:p>
            <a:pPr marL="0" indent="0" eaLnBrk="1" hangingPunct="1">
              <a:buNone/>
            </a:pPr>
            <a:endParaRPr lang="en-CA" altLang="fr-FR" sz="2400" i="1" noProof="0"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15816" y="4212280"/>
            <a:ext cx="380558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extLst>
      <p:ext uri="{BB962C8B-B14F-4D97-AF65-F5344CB8AC3E}">
        <p14:creationId xmlns:p14="http://schemas.microsoft.com/office/powerpoint/2010/main" val="48335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in">
  <a:themeElements>
    <a:clrScheme name="Personnalisé 28">
      <a:dk1>
        <a:sysClr val="windowText" lastClr="000000"/>
      </a:dk1>
      <a:lt1>
        <a:srgbClr val="FDD813"/>
      </a:lt1>
      <a:dk2>
        <a:srgbClr val="FDD813"/>
      </a:dk2>
      <a:lt2>
        <a:srgbClr val="FFFFFF"/>
      </a:lt2>
      <a:accent1>
        <a:srgbClr val="FDD813"/>
      </a:accent1>
      <a:accent2>
        <a:srgbClr val="18833F"/>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Brin">
  <a:themeElements>
    <a:clrScheme name="Personnalisé 27">
      <a:dk1>
        <a:sysClr val="windowText" lastClr="000000"/>
      </a:dk1>
      <a:lt1>
        <a:sysClr val="window" lastClr="FFFFFF"/>
      </a:lt1>
      <a:dk2>
        <a:srgbClr val="136EB7"/>
      </a:dk2>
      <a:lt2>
        <a:srgbClr val="FFFFFF"/>
      </a:lt2>
      <a:accent1>
        <a:srgbClr val="136EB7"/>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2_Brin">
  <a:themeElements>
    <a:clrScheme name="Personnalisé 26">
      <a:dk1>
        <a:sysClr val="windowText" lastClr="000000"/>
      </a:dk1>
      <a:lt1>
        <a:sysClr val="window" lastClr="FFFFFF"/>
      </a:lt1>
      <a:dk2>
        <a:srgbClr val="18833F"/>
      </a:dk2>
      <a:lt2>
        <a:srgbClr val="FFFFFF"/>
      </a:lt2>
      <a:accent1>
        <a:srgbClr val="18833F"/>
      </a:accent1>
      <a:accent2>
        <a:srgbClr val="FDD813"/>
      </a:accent2>
      <a:accent3>
        <a:srgbClr val="136EB7"/>
      </a:accent3>
      <a:accent4>
        <a:srgbClr val="BCBDC1"/>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3_Brin">
  <a:themeElements>
    <a:clrScheme name="Personnalisé 35">
      <a:dk1>
        <a:sysClr val="windowText" lastClr="000000"/>
      </a:dk1>
      <a:lt1>
        <a:sysClr val="window" lastClr="FFFFFF"/>
      </a:lt1>
      <a:dk2>
        <a:srgbClr val="BCBDC1"/>
      </a:dk2>
      <a:lt2>
        <a:srgbClr val="FFFFFF"/>
      </a:lt2>
      <a:accent1>
        <a:srgbClr val="BCBDC1"/>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18616</TotalTime>
  <Words>1426</Words>
  <Application>Microsoft Office PowerPoint</Application>
  <PresentationFormat>Affichage à l'écran (4:3)</PresentationFormat>
  <Paragraphs>231</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15</vt:i4>
      </vt:variant>
    </vt:vector>
  </HeadingPairs>
  <TitlesOfParts>
    <vt:vector size="26" baseType="lpstr">
      <vt:lpstr>Arial</vt:lpstr>
      <vt:lpstr>Calibri</vt:lpstr>
      <vt:lpstr>Cambria</vt:lpstr>
      <vt:lpstr>Century Gothic</vt:lpstr>
      <vt:lpstr>Wingdings</vt:lpstr>
      <vt:lpstr>Wingdings 3</vt:lpstr>
      <vt:lpstr>Office Theme</vt:lpstr>
      <vt:lpstr>Brin</vt:lpstr>
      <vt:lpstr>1_Brin</vt:lpstr>
      <vt:lpstr>2_Brin</vt:lpstr>
      <vt:lpstr>3_Brin</vt:lpstr>
      <vt:lpstr>Active Offer of Justice Services in French</vt:lpstr>
      <vt:lpstr>Professional Leadership</vt:lpstr>
      <vt:lpstr>Professional Leadership</vt:lpstr>
      <vt:lpstr>Action Items (1)</vt:lpstr>
      <vt:lpstr>Action Items (2)</vt:lpstr>
      <vt:lpstr>Action Items (3)</vt:lpstr>
      <vt:lpstr>Action Items (4)</vt:lpstr>
      <vt:lpstr>Présentation PowerPoint</vt:lpstr>
      <vt:lpstr>Exercising Ethical and Collaborative Leadership at all Levels</vt:lpstr>
      <vt:lpstr>Collaboration Between Multiple Partners</vt:lpstr>
      <vt:lpstr>Results </vt:lpstr>
      <vt:lpstr>In a nutshell</vt:lpstr>
      <vt:lpstr>Centre Info-Justice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275</cp:revision>
  <cp:lastPrinted>2017-05-18T18:32:21Z</cp:lastPrinted>
  <dcterms:created xsi:type="dcterms:W3CDTF">2015-09-22T19:20:58Z</dcterms:created>
  <dcterms:modified xsi:type="dcterms:W3CDTF">2019-02-05T22:11:14Z</dcterms:modified>
</cp:coreProperties>
</file>